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9" r:id="rId3"/>
    <p:sldId id="316" r:id="rId4"/>
    <p:sldId id="312" r:id="rId5"/>
    <p:sldId id="293" r:id="rId6"/>
    <p:sldId id="326" r:id="rId7"/>
    <p:sldId id="318" r:id="rId8"/>
    <p:sldId id="327" r:id="rId9"/>
    <p:sldId id="328" r:id="rId10"/>
    <p:sldId id="329" r:id="rId11"/>
    <p:sldId id="330" r:id="rId12"/>
    <p:sldId id="331" r:id="rId13"/>
    <p:sldId id="332" r:id="rId14"/>
    <p:sldId id="333" r:id="rId15"/>
    <p:sldId id="334" r:id="rId16"/>
    <p:sldId id="274" r:id="rId17"/>
    <p:sldId id="282" r:id="rId18"/>
    <p:sldId id="278" r:id="rId19"/>
    <p:sldId id="273" r:id="rId20"/>
    <p:sldId id="283" r:id="rId21"/>
    <p:sldId id="284" r:id="rId22"/>
    <p:sldId id="277" r:id="rId23"/>
    <p:sldId id="276" r:id="rId24"/>
    <p:sldId id="285" r:id="rId25"/>
    <p:sldId id="288" r:id="rId26"/>
    <p:sldId id="275" r:id="rId27"/>
    <p:sldId id="290" r:id="rId28"/>
    <p:sldId id="291" r:id="rId29"/>
    <p:sldId id="306" r:id="rId30"/>
    <p:sldId id="299" r:id="rId31"/>
    <p:sldId id="322" r:id="rId32"/>
    <p:sldId id="323" r:id="rId33"/>
    <p:sldId id="324" r:id="rId34"/>
    <p:sldId id="325" r:id="rId35"/>
    <p:sldId id="321" r:id="rId36"/>
    <p:sldId id="267" r:id="rId37"/>
    <p:sldId id="320" r:id="rId3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99"/>
    <a:srgbClr val="00FFFF"/>
    <a:srgbClr val="CC0000"/>
    <a:srgbClr val="FF9966"/>
    <a:srgbClr val="99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5993E-7A39-41E9-9385-B0F5E2B61EAE}" type="datetimeFigureOut">
              <a:rPr lang="vi-VN" smtClean="0"/>
              <a:t>27/11/2021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B611F-F3BE-4369-8F80-4453BE0C11D9}" type="slidenum">
              <a:rPr lang="vi-VN" smtClean="0"/>
              <a:t>‹#›</a:t>
            </a:fld>
            <a:endParaRPr lang="vi-VN"/>
          </a:p>
        </p:txBody>
      </p:sp>
    </p:spTree>
    <p:extLst>
      <p:ext uri="{BB962C8B-B14F-4D97-AF65-F5344CB8AC3E}">
        <p14:creationId xmlns:p14="http://schemas.microsoft.com/office/powerpoint/2010/main" val="161893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9207DE9-F6F6-471C-99B5-0DAD44016847}" type="slidenum">
              <a:rPr lang="en-US" altLang="vi-VN" sz="1200" smtClean="0"/>
              <a:pPr eaLnBrk="1" hangingPunct="1"/>
              <a:t>6</a:t>
            </a:fld>
            <a:endParaRPr lang="en-US" altLang="vi-VN"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09863FE-0794-401A-8E5E-8F8851F6CC37}" type="slidenum">
              <a:rPr lang="en-US" altLang="vi-VN" sz="1200" smtClean="0"/>
              <a:pPr eaLnBrk="1" hangingPunct="1"/>
              <a:t>10</a:t>
            </a:fld>
            <a:endParaRPr lang="en-US" altLang="vi-VN"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0C3FD5E-194D-4B93-8E3D-E432074A929C}" type="slidenum">
              <a:rPr lang="en-US" altLang="vi-VN" sz="1200" smtClean="0"/>
              <a:pPr eaLnBrk="1" hangingPunct="1"/>
              <a:t>12</a:t>
            </a:fld>
            <a:endParaRPr lang="en-US" altLang="vi-VN"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3A88A-9FE1-4DEE-A04A-45664E85B7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B06D2-A2F3-4AAE-9333-1385EE5619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EA994-6E18-4596-BD04-92EDBA12CC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E0DD2-FD8C-484C-8A8B-D6440B65A9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DFF96-67BC-43CD-BB62-57393D617E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066687-5304-4963-AD12-C93104A174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D80904-6DA1-4A11-8481-536D8C08C2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951978-2126-49C2-9B06-4B4ABD984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B1823D-2CD3-4D0C-A401-F11802D9A9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2164D-FFC5-442B-885A-AC3B1B8D0B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B0D4F-4DB9-4433-9F96-DE71FAF90C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47A32A0-B269-4911-BC4D-00D092169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FFFF"/>
        </a:solidFill>
        <a:effectLst/>
      </p:bgPr>
    </p:bg>
    <p:spTree>
      <p:nvGrpSpPr>
        <p:cNvPr id="1" name=""/>
        <p:cNvGrpSpPr/>
        <p:nvPr/>
      </p:nvGrpSpPr>
      <p:grpSpPr>
        <a:xfrm>
          <a:off x="0" y="0"/>
          <a:ext cx="0" cy="0"/>
          <a:chOff x="0" y="0"/>
          <a:chExt cx="0" cy="0"/>
        </a:xfrm>
      </p:grpSpPr>
      <p:pic>
        <p:nvPicPr>
          <p:cNvPr id="2050" name="Picture 55" descr="giảng bài"/>
          <p:cNvPicPr>
            <a:picLocks noChangeAspect="1" noChangeArrowheads="1" noCrop="1"/>
          </p:cNvPicPr>
          <p:nvPr/>
        </p:nvPicPr>
        <p:blipFill>
          <a:blip r:embed="rId2"/>
          <a:srcRect/>
          <a:stretch>
            <a:fillRect/>
          </a:stretch>
        </p:blipFill>
        <p:spPr bwMode="auto">
          <a:xfrm>
            <a:off x="609600" y="2743200"/>
            <a:ext cx="1752600" cy="2043113"/>
          </a:xfrm>
          <a:prstGeom prst="rect">
            <a:avLst/>
          </a:prstGeom>
          <a:noFill/>
          <a:ln w="9525">
            <a:noFill/>
            <a:miter lim="800000"/>
            <a:headEnd/>
            <a:tailEnd/>
          </a:ln>
        </p:spPr>
      </p:pic>
      <p:pic>
        <p:nvPicPr>
          <p:cNvPr id="2051" name="Picture 54" descr="Làm bài"/>
          <p:cNvPicPr>
            <a:picLocks noChangeAspect="1" noChangeArrowheads="1" noCrop="1"/>
          </p:cNvPicPr>
          <p:nvPr/>
        </p:nvPicPr>
        <p:blipFill>
          <a:blip r:embed="rId3"/>
          <a:srcRect/>
          <a:stretch>
            <a:fillRect/>
          </a:stretch>
        </p:blipFill>
        <p:spPr bwMode="auto">
          <a:xfrm>
            <a:off x="6880225" y="3140075"/>
            <a:ext cx="1273175" cy="1203325"/>
          </a:xfrm>
          <a:prstGeom prst="rect">
            <a:avLst/>
          </a:prstGeom>
          <a:noFill/>
          <a:ln w="9525">
            <a:noFill/>
            <a:miter lim="800000"/>
            <a:headEnd/>
            <a:tailEnd/>
          </a:ln>
        </p:spPr>
      </p:pic>
      <p:pic>
        <p:nvPicPr>
          <p:cNvPr id="2052" name="Picture 5" descr="DSTARS-P"/>
          <p:cNvPicPr>
            <a:picLocks noChangeAspect="1" noChangeArrowheads="1" noCrop="1"/>
          </p:cNvPicPr>
          <p:nvPr/>
        </p:nvPicPr>
        <p:blipFill>
          <a:blip r:embed="rId4"/>
          <a:srcRect/>
          <a:stretch>
            <a:fillRect/>
          </a:stretch>
        </p:blipFill>
        <p:spPr bwMode="auto">
          <a:xfrm>
            <a:off x="0" y="838200"/>
            <a:ext cx="1152525" cy="1020763"/>
          </a:xfrm>
          <a:prstGeom prst="rect">
            <a:avLst/>
          </a:prstGeom>
          <a:noFill/>
          <a:ln w="9525">
            <a:noFill/>
            <a:miter lim="800000"/>
            <a:headEnd/>
            <a:tailEnd/>
          </a:ln>
        </p:spPr>
      </p:pic>
      <p:sp>
        <p:nvSpPr>
          <p:cNvPr id="3093" name="WordArt 21"/>
          <p:cNvSpPr>
            <a:spLocks noChangeArrowheads="1" noChangeShapeType="1" noTextEdit="1"/>
          </p:cNvSpPr>
          <p:nvPr/>
        </p:nvSpPr>
        <p:spPr bwMode="auto">
          <a:xfrm>
            <a:off x="2819400" y="2438400"/>
            <a:ext cx="3962400" cy="66675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MÔN : TẬP ĐỌC</a:t>
            </a:r>
          </a:p>
        </p:txBody>
      </p:sp>
      <p:sp>
        <p:nvSpPr>
          <p:cNvPr id="3094" name="WordArt 22" descr="White marble"/>
          <p:cNvSpPr>
            <a:spLocks noChangeArrowheads="1" noChangeShapeType="1" noTextEdit="1"/>
          </p:cNvSpPr>
          <p:nvPr/>
        </p:nvSpPr>
        <p:spPr bwMode="auto">
          <a:xfrm>
            <a:off x="3657600" y="3352800"/>
            <a:ext cx="180975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5"/>
                  <a:srcRect/>
                  <a:tile tx="0" ty="0" sx="100000" sy="100000" flip="none" algn="tl"/>
                </a:blipFill>
                <a:latin typeface="Arial"/>
                <a:cs typeface="Arial"/>
              </a:rPr>
              <a:t>LỚP 5</a:t>
            </a:r>
          </a:p>
        </p:txBody>
      </p:sp>
      <p:pic>
        <p:nvPicPr>
          <p:cNvPr id="2055" name="Picture 34" descr="WhitecornerFlower"/>
          <p:cNvPicPr>
            <a:picLocks noChangeAspect="1" noChangeArrowheads="1"/>
          </p:cNvPicPr>
          <p:nvPr/>
        </p:nvPicPr>
        <p:blipFill>
          <a:blip r:embed="rId6"/>
          <a:srcRect/>
          <a:stretch>
            <a:fillRect/>
          </a:stretch>
        </p:blipFill>
        <p:spPr bwMode="auto">
          <a:xfrm>
            <a:off x="7391400" y="5029200"/>
            <a:ext cx="1371600" cy="1371600"/>
          </a:xfrm>
          <a:prstGeom prst="rect">
            <a:avLst/>
          </a:prstGeom>
          <a:noFill/>
          <a:ln w="9525">
            <a:noFill/>
            <a:miter lim="800000"/>
            <a:headEnd/>
            <a:tailEnd/>
          </a:ln>
        </p:spPr>
      </p:pic>
      <p:pic>
        <p:nvPicPr>
          <p:cNvPr id="2056" name="Picture 35" descr="anim1690[1][1]"/>
          <p:cNvPicPr>
            <a:picLocks noChangeAspect="1" noChangeArrowheads="1" noCrop="1"/>
          </p:cNvPicPr>
          <p:nvPr/>
        </p:nvPicPr>
        <p:blipFill>
          <a:blip r:embed="rId7"/>
          <a:srcRect/>
          <a:stretch>
            <a:fillRect/>
          </a:stretch>
        </p:blipFill>
        <p:spPr bwMode="auto">
          <a:xfrm>
            <a:off x="2057400" y="6019800"/>
            <a:ext cx="5105400" cy="381000"/>
          </a:xfrm>
          <a:prstGeom prst="rect">
            <a:avLst/>
          </a:prstGeom>
          <a:noFill/>
          <a:ln w="9525">
            <a:noFill/>
            <a:miter lim="800000"/>
            <a:headEnd/>
            <a:tailEnd/>
          </a:ln>
        </p:spPr>
      </p:pic>
      <p:pic>
        <p:nvPicPr>
          <p:cNvPr id="2057" name="Picture 36" descr="WhitecornerFlower"/>
          <p:cNvPicPr>
            <a:picLocks noChangeAspect="1" noChangeArrowheads="1"/>
          </p:cNvPicPr>
          <p:nvPr/>
        </p:nvPicPr>
        <p:blipFill>
          <a:blip r:embed="rId8"/>
          <a:srcRect/>
          <a:stretch>
            <a:fillRect/>
          </a:stretch>
        </p:blipFill>
        <p:spPr bwMode="auto">
          <a:xfrm>
            <a:off x="304800" y="4953000"/>
            <a:ext cx="1371600" cy="1371600"/>
          </a:xfrm>
          <a:prstGeom prst="rect">
            <a:avLst/>
          </a:prstGeom>
          <a:noFill/>
          <a:ln w="9525">
            <a:noFill/>
            <a:miter lim="800000"/>
            <a:headEnd/>
            <a:tailEnd/>
          </a:ln>
        </p:spPr>
      </p:pic>
      <p:pic>
        <p:nvPicPr>
          <p:cNvPr id="2058" name="Picture 38" descr="DSTARS-P"/>
          <p:cNvPicPr>
            <a:picLocks noChangeAspect="1" noChangeArrowheads="1" noCrop="1"/>
          </p:cNvPicPr>
          <p:nvPr/>
        </p:nvPicPr>
        <p:blipFill>
          <a:blip r:embed="rId4"/>
          <a:srcRect/>
          <a:stretch>
            <a:fillRect/>
          </a:stretch>
        </p:blipFill>
        <p:spPr bwMode="auto">
          <a:xfrm>
            <a:off x="3962400" y="4389438"/>
            <a:ext cx="1152525" cy="1020762"/>
          </a:xfrm>
          <a:prstGeom prst="rect">
            <a:avLst/>
          </a:prstGeom>
          <a:noFill/>
          <a:ln w="9525">
            <a:noFill/>
            <a:miter lim="800000"/>
            <a:headEnd/>
            <a:tailEnd/>
          </a:ln>
        </p:spPr>
      </p:pic>
      <p:pic>
        <p:nvPicPr>
          <p:cNvPr id="2059" name="Picture 39" descr="DSTARS-P"/>
          <p:cNvPicPr>
            <a:picLocks noChangeAspect="1" noChangeArrowheads="1" noCrop="1"/>
          </p:cNvPicPr>
          <p:nvPr/>
        </p:nvPicPr>
        <p:blipFill>
          <a:blip r:embed="rId4"/>
          <a:srcRect/>
          <a:stretch>
            <a:fillRect/>
          </a:stretch>
        </p:blipFill>
        <p:spPr bwMode="auto">
          <a:xfrm>
            <a:off x="828675" y="5257800"/>
            <a:ext cx="1762125" cy="1173163"/>
          </a:xfrm>
          <a:prstGeom prst="rect">
            <a:avLst/>
          </a:prstGeom>
          <a:noFill/>
          <a:ln w="9525">
            <a:noFill/>
            <a:miter lim="800000"/>
            <a:headEnd/>
            <a:tailEnd/>
          </a:ln>
        </p:spPr>
      </p:pic>
      <p:pic>
        <p:nvPicPr>
          <p:cNvPr id="2060" name="Picture 40" descr="DSTARS-P"/>
          <p:cNvPicPr>
            <a:picLocks noChangeAspect="1" noChangeArrowheads="1" noCrop="1"/>
          </p:cNvPicPr>
          <p:nvPr/>
        </p:nvPicPr>
        <p:blipFill>
          <a:blip r:embed="rId4"/>
          <a:srcRect/>
          <a:stretch>
            <a:fillRect/>
          </a:stretch>
        </p:blipFill>
        <p:spPr bwMode="auto">
          <a:xfrm>
            <a:off x="5867400" y="4137025"/>
            <a:ext cx="1609725" cy="1425575"/>
          </a:xfrm>
          <a:prstGeom prst="rect">
            <a:avLst/>
          </a:prstGeom>
          <a:noFill/>
          <a:ln w="9525">
            <a:noFill/>
            <a:miter lim="800000"/>
            <a:headEnd/>
            <a:tailEnd/>
          </a:ln>
        </p:spPr>
      </p:pic>
      <p:pic>
        <p:nvPicPr>
          <p:cNvPr id="2061" name="Picture 41" descr="DSTARS-P"/>
          <p:cNvPicPr>
            <a:picLocks noChangeAspect="1" noChangeArrowheads="1" noCrop="1"/>
          </p:cNvPicPr>
          <p:nvPr/>
        </p:nvPicPr>
        <p:blipFill>
          <a:blip r:embed="rId4"/>
          <a:srcRect/>
          <a:stretch>
            <a:fillRect/>
          </a:stretch>
        </p:blipFill>
        <p:spPr bwMode="auto">
          <a:xfrm>
            <a:off x="8077200" y="3429000"/>
            <a:ext cx="1981200" cy="1401763"/>
          </a:xfrm>
          <a:prstGeom prst="rect">
            <a:avLst/>
          </a:prstGeom>
          <a:noFill/>
          <a:ln w="9525">
            <a:noFill/>
            <a:miter lim="800000"/>
            <a:headEnd/>
            <a:tailEnd/>
          </a:ln>
        </p:spPr>
      </p:pic>
      <p:pic>
        <p:nvPicPr>
          <p:cNvPr id="2062" name="Picture 42" descr="DSTARS-P"/>
          <p:cNvPicPr>
            <a:picLocks noChangeAspect="1" noChangeArrowheads="1" noCrop="1"/>
          </p:cNvPicPr>
          <p:nvPr/>
        </p:nvPicPr>
        <p:blipFill>
          <a:blip r:embed="rId4"/>
          <a:srcRect/>
          <a:stretch>
            <a:fillRect/>
          </a:stretch>
        </p:blipFill>
        <p:spPr bwMode="auto">
          <a:xfrm>
            <a:off x="2819400" y="5499100"/>
            <a:ext cx="1533525" cy="1358900"/>
          </a:xfrm>
          <a:prstGeom prst="rect">
            <a:avLst/>
          </a:prstGeom>
          <a:noFill/>
          <a:ln w="9525">
            <a:noFill/>
            <a:miter lim="800000"/>
            <a:headEnd/>
            <a:tailEnd/>
          </a:ln>
        </p:spPr>
      </p:pic>
      <p:pic>
        <p:nvPicPr>
          <p:cNvPr id="2063" name="Picture 43" descr="DSTARS-P"/>
          <p:cNvPicPr>
            <a:picLocks noChangeAspect="1" noChangeArrowheads="1" noCrop="1"/>
          </p:cNvPicPr>
          <p:nvPr/>
        </p:nvPicPr>
        <p:blipFill>
          <a:blip r:embed="rId4"/>
          <a:srcRect/>
          <a:stretch>
            <a:fillRect/>
          </a:stretch>
        </p:blipFill>
        <p:spPr bwMode="auto">
          <a:xfrm>
            <a:off x="2209800" y="3962400"/>
            <a:ext cx="1152525" cy="1020763"/>
          </a:xfrm>
          <a:prstGeom prst="rect">
            <a:avLst/>
          </a:prstGeom>
          <a:noFill/>
          <a:ln w="9525">
            <a:noFill/>
            <a:miter lim="800000"/>
            <a:headEnd/>
            <a:tailEnd/>
          </a:ln>
        </p:spPr>
      </p:pic>
      <p:pic>
        <p:nvPicPr>
          <p:cNvPr id="2064" name="Picture 44" descr="DSTARS-P"/>
          <p:cNvPicPr>
            <a:picLocks noChangeAspect="1" noChangeArrowheads="1" noCrop="1"/>
          </p:cNvPicPr>
          <p:nvPr/>
        </p:nvPicPr>
        <p:blipFill>
          <a:blip r:embed="rId4"/>
          <a:srcRect/>
          <a:stretch>
            <a:fillRect/>
          </a:stretch>
        </p:blipFill>
        <p:spPr bwMode="auto">
          <a:xfrm>
            <a:off x="4419600" y="1066800"/>
            <a:ext cx="1371600" cy="1216025"/>
          </a:xfrm>
          <a:prstGeom prst="rect">
            <a:avLst/>
          </a:prstGeom>
          <a:noFill/>
          <a:ln w="9525">
            <a:noFill/>
            <a:miter lim="800000"/>
            <a:headEnd/>
            <a:tailEnd/>
          </a:ln>
        </p:spPr>
      </p:pic>
      <p:pic>
        <p:nvPicPr>
          <p:cNvPr id="2065" name="Picture 45" descr="DSTARS-P"/>
          <p:cNvPicPr>
            <a:picLocks noChangeAspect="1" noChangeArrowheads="1" noCrop="1"/>
          </p:cNvPicPr>
          <p:nvPr/>
        </p:nvPicPr>
        <p:blipFill>
          <a:blip r:embed="rId4"/>
          <a:srcRect/>
          <a:stretch>
            <a:fillRect/>
          </a:stretch>
        </p:blipFill>
        <p:spPr bwMode="auto">
          <a:xfrm>
            <a:off x="8001000" y="1265238"/>
            <a:ext cx="1152525" cy="1020762"/>
          </a:xfrm>
          <a:prstGeom prst="rect">
            <a:avLst/>
          </a:prstGeom>
          <a:noFill/>
          <a:ln w="9525">
            <a:noFill/>
            <a:miter lim="800000"/>
            <a:headEnd/>
            <a:tailEnd/>
          </a:ln>
        </p:spPr>
      </p:pic>
      <p:pic>
        <p:nvPicPr>
          <p:cNvPr id="2066" name="Picture 46" descr="DSTARS-P"/>
          <p:cNvPicPr>
            <a:picLocks noChangeAspect="1" noChangeArrowheads="1" noCrop="1"/>
          </p:cNvPicPr>
          <p:nvPr/>
        </p:nvPicPr>
        <p:blipFill>
          <a:blip r:embed="rId4"/>
          <a:srcRect/>
          <a:stretch>
            <a:fillRect/>
          </a:stretch>
        </p:blipFill>
        <p:spPr bwMode="auto">
          <a:xfrm>
            <a:off x="371475" y="1981200"/>
            <a:ext cx="1152525" cy="1020763"/>
          </a:xfrm>
          <a:prstGeom prst="rect">
            <a:avLst/>
          </a:prstGeom>
          <a:noFill/>
          <a:ln w="9525">
            <a:noFill/>
            <a:miter lim="800000"/>
            <a:headEnd/>
            <a:tailEnd/>
          </a:ln>
        </p:spPr>
      </p:pic>
      <p:pic>
        <p:nvPicPr>
          <p:cNvPr id="2067" name="Picture 47" descr="DSTARS-P"/>
          <p:cNvPicPr>
            <a:picLocks noChangeAspect="1" noChangeArrowheads="1" noCrop="1"/>
          </p:cNvPicPr>
          <p:nvPr/>
        </p:nvPicPr>
        <p:blipFill>
          <a:blip r:embed="rId4"/>
          <a:srcRect/>
          <a:stretch>
            <a:fillRect/>
          </a:stretch>
        </p:blipFill>
        <p:spPr bwMode="auto">
          <a:xfrm>
            <a:off x="5095875" y="2819400"/>
            <a:ext cx="1152525" cy="1219200"/>
          </a:xfrm>
          <a:prstGeom prst="rect">
            <a:avLst/>
          </a:prstGeom>
          <a:noFill/>
          <a:ln w="9525">
            <a:noFill/>
            <a:miter lim="800000"/>
            <a:headEnd/>
            <a:tailEnd/>
          </a:ln>
        </p:spPr>
      </p:pic>
      <p:pic>
        <p:nvPicPr>
          <p:cNvPr id="2068" name="Picture 48" descr="DSTARS-P"/>
          <p:cNvPicPr>
            <a:picLocks noChangeAspect="1" noChangeArrowheads="1" noCrop="1"/>
          </p:cNvPicPr>
          <p:nvPr/>
        </p:nvPicPr>
        <p:blipFill>
          <a:blip r:embed="rId4"/>
          <a:srcRect/>
          <a:stretch>
            <a:fillRect/>
          </a:stretch>
        </p:blipFill>
        <p:spPr bwMode="auto">
          <a:xfrm>
            <a:off x="1971675" y="2133600"/>
            <a:ext cx="1152525" cy="1219200"/>
          </a:xfrm>
          <a:prstGeom prst="rect">
            <a:avLst/>
          </a:prstGeom>
          <a:noFill/>
          <a:ln w="9525">
            <a:noFill/>
            <a:miter lim="800000"/>
            <a:headEnd/>
            <a:tailEnd/>
          </a:ln>
        </p:spPr>
      </p:pic>
      <p:pic>
        <p:nvPicPr>
          <p:cNvPr id="2069" name="Picture 49" descr="DSTARS-P"/>
          <p:cNvPicPr>
            <a:picLocks noChangeAspect="1" noChangeArrowheads="1" noCrop="1"/>
          </p:cNvPicPr>
          <p:nvPr/>
        </p:nvPicPr>
        <p:blipFill>
          <a:blip r:embed="rId4"/>
          <a:srcRect/>
          <a:stretch>
            <a:fillRect/>
          </a:stretch>
        </p:blipFill>
        <p:spPr bwMode="auto">
          <a:xfrm>
            <a:off x="7467600" y="2209800"/>
            <a:ext cx="1381125" cy="1325563"/>
          </a:xfrm>
          <a:prstGeom prst="rect">
            <a:avLst/>
          </a:prstGeom>
          <a:noFill/>
          <a:ln w="9525">
            <a:noFill/>
            <a:miter lim="800000"/>
            <a:headEnd/>
            <a:tailEnd/>
          </a:ln>
        </p:spPr>
      </p:pic>
      <p:pic>
        <p:nvPicPr>
          <p:cNvPr id="2070" name="Picture 50" descr="DSTARS-P"/>
          <p:cNvPicPr>
            <a:picLocks noChangeAspect="1" noChangeArrowheads="1" noCrop="1"/>
          </p:cNvPicPr>
          <p:nvPr/>
        </p:nvPicPr>
        <p:blipFill>
          <a:blip r:embed="rId4"/>
          <a:srcRect/>
          <a:stretch>
            <a:fillRect/>
          </a:stretch>
        </p:blipFill>
        <p:spPr bwMode="auto">
          <a:xfrm>
            <a:off x="7229475" y="5608638"/>
            <a:ext cx="1152525" cy="1020762"/>
          </a:xfrm>
          <a:prstGeom prst="rect">
            <a:avLst/>
          </a:prstGeom>
          <a:noFill/>
          <a:ln w="9525">
            <a:noFill/>
            <a:miter lim="800000"/>
            <a:headEnd/>
            <a:tailEnd/>
          </a:ln>
        </p:spPr>
      </p:pic>
      <p:pic>
        <p:nvPicPr>
          <p:cNvPr id="2071" name="Picture 51" descr="WhitecornerFlower"/>
          <p:cNvPicPr>
            <a:picLocks noChangeAspect="1" noChangeArrowheads="1"/>
          </p:cNvPicPr>
          <p:nvPr/>
        </p:nvPicPr>
        <p:blipFill>
          <a:blip r:embed="rId9"/>
          <a:srcRect/>
          <a:stretch>
            <a:fillRect/>
          </a:stretch>
        </p:blipFill>
        <p:spPr bwMode="auto">
          <a:xfrm>
            <a:off x="0" y="0"/>
            <a:ext cx="1371600" cy="1371600"/>
          </a:xfrm>
          <a:prstGeom prst="rect">
            <a:avLst/>
          </a:prstGeom>
          <a:noFill/>
          <a:ln w="9525">
            <a:noFill/>
            <a:miter lim="800000"/>
            <a:headEnd/>
            <a:tailEnd/>
          </a:ln>
        </p:spPr>
      </p:pic>
      <p:pic>
        <p:nvPicPr>
          <p:cNvPr id="2072" name="Picture 52" descr="WhitecornerFlower"/>
          <p:cNvPicPr>
            <a:picLocks noChangeAspect="1" noChangeArrowheads="1"/>
          </p:cNvPicPr>
          <p:nvPr/>
        </p:nvPicPr>
        <p:blipFill>
          <a:blip r:embed="rId10"/>
          <a:srcRect/>
          <a:stretch>
            <a:fillRect/>
          </a:stretch>
        </p:blipFill>
        <p:spPr bwMode="auto">
          <a:xfrm>
            <a:off x="7467600" y="228600"/>
            <a:ext cx="1371600" cy="1371600"/>
          </a:xfrm>
          <a:prstGeom prst="rect">
            <a:avLst/>
          </a:prstGeom>
          <a:noFill/>
          <a:ln w="9525">
            <a:noFill/>
            <a:miter lim="800000"/>
            <a:headEnd/>
            <a:tailEnd/>
          </a:ln>
        </p:spPr>
      </p:pic>
      <p:pic>
        <p:nvPicPr>
          <p:cNvPr id="2073" name="Picture 58" descr="DSTARS-P"/>
          <p:cNvPicPr>
            <a:picLocks noChangeAspect="1" noChangeArrowheads="1" noCrop="1"/>
          </p:cNvPicPr>
          <p:nvPr/>
        </p:nvPicPr>
        <p:blipFill>
          <a:blip r:embed="rId4"/>
          <a:srcRect/>
          <a:stretch>
            <a:fillRect/>
          </a:stretch>
        </p:blipFill>
        <p:spPr bwMode="auto">
          <a:xfrm>
            <a:off x="6019800" y="304800"/>
            <a:ext cx="1381125" cy="132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93"/>
                                        </p:tgtEl>
                                        <p:attrNameLst>
                                          <p:attrName>style.visibility</p:attrName>
                                        </p:attrNameLst>
                                      </p:cBhvr>
                                      <p:to>
                                        <p:strVal val="visible"/>
                                      </p:to>
                                    </p:set>
                                    <p:anim calcmode="lin" valueType="num">
                                      <p:cBhvr>
                                        <p:cTn id="7" dur="3000" fill="hold"/>
                                        <p:tgtEl>
                                          <p:spTgt spid="3093"/>
                                        </p:tgtEl>
                                        <p:attrNameLst>
                                          <p:attrName>ppt_w</p:attrName>
                                        </p:attrNameLst>
                                      </p:cBhvr>
                                      <p:tavLst>
                                        <p:tav tm="0">
                                          <p:val>
                                            <p:fltVal val="0"/>
                                          </p:val>
                                        </p:tav>
                                        <p:tav tm="100000">
                                          <p:val>
                                            <p:strVal val="#ppt_w"/>
                                          </p:val>
                                        </p:tav>
                                      </p:tavLst>
                                    </p:anim>
                                    <p:anim calcmode="lin" valueType="num">
                                      <p:cBhvr>
                                        <p:cTn id="8" dur="3000" fill="hold"/>
                                        <p:tgtEl>
                                          <p:spTgt spid="30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3094"/>
                                        </p:tgtEl>
                                        <p:attrNameLst>
                                          <p:attrName>style.visibility</p:attrName>
                                        </p:attrNameLst>
                                      </p:cBhvr>
                                      <p:to>
                                        <p:strVal val="visible"/>
                                      </p:to>
                                    </p:set>
                                    <p:anim calcmode="lin" valueType="num">
                                      <p:cBhvr>
                                        <p:cTn id="12" dur="3000" fill="hold"/>
                                        <p:tgtEl>
                                          <p:spTgt spid="3094"/>
                                        </p:tgtEl>
                                        <p:attrNameLst>
                                          <p:attrName>ppt_w</p:attrName>
                                        </p:attrNameLst>
                                      </p:cBhvr>
                                      <p:tavLst>
                                        <p:tav tm="0">
                                          <p:val>
                                            <p:fltVal val="0"/>
                                          </p:val>
                                        </p:tav>
                                        <p:tav tm="100000">
                                          <p:val>
                                            <p:strVal val="#ppt_w"/>
                                          </p:val>
                                        </p:tav>
                                      </p:tavLst>
                                    </p:anim>
                                    <p:anim calcmode="lin" valueType="num">
                                      <p:cBhvr>
                                        <p:cTn id="13" dur="3000" fill="hold"/>
                                        <p:tgtEl>
                                          <p:spTgt spid="30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 grpId="0" animBg="1"/>
      <p:bldP spid="30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4572000" y="28194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Rừng ngập mặn</a:t>
            </a:r>
          </a:p>
        </p:txBody>
      </p:sp>
      <p:sp>
        <p:nvSpPr>
          <p:cNvPr id="8195" name="Text Box 14"/>
          <p:cNvSpPr txBox="1">
            <a:spLocks noChangeArrowheads="1"/>
          </p:cNvSpPr>
          <p:nvPr/>
        </p:nvSpPr>
        <p:spPr bwMode="auto">
          <a:xfrm>
            <a:off x="381000" y="2206625"/>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Luyện đọc</a:t>
            </a:r>
          </a:p>
        </p:txBody>
      </p:sp>
      <p:sp>
        <p:nvSpPr>
          <p:cNvPr id="8196" name="Rectangle 15"/>
          <p:cNvSpPr>
            <a:spLocks noChangeArrowheads="1"/>
          </p:cNvSpPr>
          <p:nvPr/>
        </p:nvSpPr>
        <p:spPr bwMode="auto">
          <a:xfrm>
            <a:off x="5638800" y="2209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Tìm hiểu bài</a:t>
            </a:r>
          </a:p>
        </p:txBody>
      </p:sp>
      <p:sp>
        <p:nvSpPr>
          <p:cNvPr id="8197" name="Line 16"/>
          <p:cNvSpPr>
            <a:spLocks noChangeShapeType="1"/>
          </p:cNvSpPr>
          <p:nvPr/>
        </p:nvSpPr>
        <p:spPr bwMode="auto">
          <a:xfrm>
            <a:off x="4191000" y="2638425"/>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8"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9" name="Rectangle 21"/>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vi-VN" altLang="vi-VN" sz="4000" b="1">
              <a:solidFill>
                <a:srgbClr val="0000FF"/>
              </a:solidFill>
              <a:latin typeface="Times New Roman" pitchFamily="18" charset="0"/>
            </a:endParaRPr>
          </a:p>
        </p:txBody>
      </p:sp>
      <p:sp>
        <p:nvSpPr>
          <p:cNvPr id="48" name="Rectangle 13"/>
          <p:cNvSpPr>
            <a:spLocks noChangeArrowheads="1"/>
          </p:cNvSpPr>
          <p:nvPr/>
        </p:nvSpPr>
        <p:spPr bwMode="auto">
          <a:xfrm>
            <a:off x="4572000" y="34290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Quai đê</a:t>
            </a:r>
          </a:p>
        </p:txBody>
      </p:sp>
      <p:sp>
        <p:nvSpPr>
          <p:cNvPr id="8201" name="Rectangle 18"/>
          <p:cNvSpPr>
            <a:spLocks noChangeArrowheads="1"/>
          </p:cNvSpPr>
          <p:nvPr/>
        </p:nvSpPr>
        <p:spPr bwMode="auto">
          <a:xfrm>
            <a:off x="990600" y="28194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600" b="1">
                <a:solidFill>
                  <a:srgbClr val="0070C0"/>
                </a:solidFill>
                <a:latin typeface="Times New Roman" pitchFamily="18" charset="0"/>
              </a:rPr>
              <a:t>-  quai đê</a:t>
            </a:r>
            <a:r>
              <a:rPr lang="en-US" altLang="vi-VN" sz="4000" b="1">
                <a:solidFill>
                  <a:srgbClr val="0070C0"/>
                </a:solidFill>
                <a:latin typeface="Times New Roman" pitchFamily="18" charset="0"/>
              </a:rPr>
              <a:t> </a:t>
            </a:r>
          </a:p>
        </p:txBody>
      </p:sp>
      <p:sp>
        <p:nvSpPr>
          <p:cNvPr id="8202" name="Rectangle 19"/>
          <p:cNvSpPr>
            <a:spLocks noChangeArrowheads="1"/>
          </p:cNvSpPr>
          <p:nvPr/>
        </p:nvSpPr>
        <p:spPr bwMode="auto">
          <a:xfrm>
            <a:off x="762000" y="3429000"/>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đê điều</a:t>
            </a:r>
          </a:p>
        </p:txBody>
      </p:sp>
      <p:sp>
        <p:nvSpPr>
          <p:cNvPr id="8203" name="Rectangle 20"/>
          <p:cNvSpPr>
            <a:spLocks noChangeArrowheads="1"/>
          </p:cNvSpPr>
          <p:nvPr/>
        </p:nvSpPr>
        <p:spPr bwMode="auto">
          <a:xfrm>
            <a:off x="885825" y="40386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xói lở</a:t>
            </a:r>
          </a:p>
        </p:txBody>
      </p:sp>
      <p:sp>
        <p:nvSpPr>
          <p:cNvPr id="8204" name="Rectangle 21"/>
          <p:cNvSpPr>
            <a:spLocks noChangeArrowheads="1"/>
          </p:cNvSpPr>
          <p:nvPr/>
        </p:nvSpPr>
        <p:spPr bwMode="auto">
          <a:xfrm>
            <a:off x="898525" y="46482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b="1">
                <a:solidFill>
                  <a:srgbClr val="0070C0"/>
                </a:solidFill>
                <a:latin typeface="Times New Roman" pitchFamily="18" charset="0"/>
              </a:rPr>
              <a:t> -  </a:t>
            </a:r>
            <a:r>
              <a:rPr lang="en-US" altLang="vi-VN" sz="3600" b="1">
                <a:solidFill>
                  <a:srgbClr val="0070C0"/>
                </a:solidFill>
                <a:latin typeface="Times New Roman" pitchFamily="18" charset="0"/>
              </a:rPr>
              <a:t>phục hồi</a:t>
            </a:r>
          </a:p>
        </p:txBody>
      </p:sp>
      <p:sp>
        <p:nvSpPr>
          <p:cNvPr id="8210"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8211"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8212"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24482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95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1"/>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vi-VN" altLang="vi-VN" sz="4000" b="1">
              <a:solidFill>
                <a:srgbClr val="0000FF"/>
              </a:solidFill>
              <a:latin typeface="Times New Roman" pitchFamily="18" charset="0"/>
            </a:endParaRPr>
          </a:p>
        </p:txBody>
      </p:sp>
      <p:sp>
        <p:nvSpPr>
          <p:cNvPr id="10245" name="Text Box 14"/>
          <p:cNvSpPr txBox="1">
            <a:spLocks noChangeArrowheads="1"/>
          </p:cNvSpPr>
          <p:nvPr/>
        </p:nvSpPr>
        <p:spPr bwMode="auto">
          <a:xfrm>
            <a:off x="381000" y="2206625"/>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Luyện đọc</a:t>
            </a:r>
          </a:p>
        </p:txBody>
      </p:sp>
      <p:sp>
        <p:nvSpPr>
          <p:cNvPr id="10246" name="Rectangle 15"/>
          <p:cNvSpPr>
            <a:spLocks noChangeArrowheads="1"/>
          </p:cNvSpPr>
          <p:nvPr/>
        </p:nvSpPr>
        <p:spPr bwMode="auto">
          <a:xfrm>
            <a:off x="5638800" y="2209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Tìm hiểu bài</a:t>
            </a:r>
          </a:p>
        </p:txBody>
      </p:sp>
      <p:sp>
        <p:nvSpPr>
          <p:cNvPr id="10247" name="Line 16"/>
          <p:cNvSpPr>
            <a:spLocks noChangeShapeType="1"/>
          </p:cNvSpPr>
          <p:nvPr/>
        </p:nvSpPr>
        <p:spPr bwMode="auto">
          <a:xfrm>
            <a:off x="4191000" y="2638425"/>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8"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52" name="Rectangle 20"/>
          <p:cNvSpPr>
            <a:spLocks noChangeArrowheads="1"/>
          </p:cNvSpPr>
          <p:nvPr/>
        </p:nvSpPr>
        <p:spPr bwMode="auto">
          <a:xfrm>
            <a:off x="885825" y="40386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xói lở</a:t>
            </a:r>
          </a:p>
        </p:txBody>
      </p:sp>
      <p:sp>
        <p:nvSpPr>
          <p:cNvPr id="10253" name="Rectangle 21"/>
          <p:cNvSpPr>
            <a:spLocks noChangeArrowheads="1"/>
          </p:cNvSpPr>
          <p:nvPr/>
        </p:nvSpPr>
        <p:spPr bwMode="auto">
          <a:xfrm>
            <a:off x="898525" y="46482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b="1">
                <a:solidFill>
                  <a:srgbClr val="0070C0"/>
                </a:solidFill>
                <a:latin typeface="Times New Roman" pitchFamily="18" charset="0"/>
              </a:rPr>
              <a:t> -  </a:t>
            </a:r>
            <a:r>
              <a:rPr lang="en-US" altLang="vi-VN" sz="3600" b="1">
                <a:solidFill>
                  <a:srgbClr val="0070C0"/>
                </a:solidFill>
                <a:latin typeface="Times New Roman" pitchFamily="18" charset="0"/>
              </a:rPr>
              <a:t>phục hồi</a:t>
            </a:r>
          </a:p>
        </p:txBody>
      </p:sp>
      <p:sp>
        <p:nvSpPr>
          <p:cNvPr id="10259"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10260"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chemeClr val="bg1"/>
                </a:solidFill>
                <a:latin typeface="Times New Roman" pitchFamily="18" charset="0"/>
                <a:cs typeface="Times New Roman" pitchFamily="18" charset="0"/>
              </a:rPr>
              <a:t>Theo Phan Nguyên Hồng</a:t>
            </a:r>
            <a:endParaRPr lang="vi-VN" altLang="vi-VN" sz="2400" b="1" i="1">
              <a:solidFill>
                <a:schemeClr val="bg1"/>
              </a:solidFill>
              <a:latin typeface="Times New Roman" pitchFamily="18" charset="0"/>
              <a:cs typeface="Times New Roman" pitchFamily="18" charset="0"/>
            </a:endParaRPr>
          </a:p>
        </p:txBody>
      </p:sp>
      <p:sp>
        <p:nvSpPr>
          <p:cNvPr id="10261"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chemeClr val="bg1"/>
                </a:solidFill>
                <a:latin typeface="Times New Roman" pitchFamily="18" charset="0"/>
                <a:cs typeface="Times New Roman" pitchFamily="18" charset="0"/>
              </a:rPr>
              <a:t>Tập đọc:</a:t>
            </a:r>
          </a:p>
        </p:txBody>
      </p:sp>
      <p:sp>
        <p:nvSpPr>
          <p:cNvPr id="21" name="Text Box 21"/>
          <p:cNvSpPr txBox="1">
            <a:spLocks noChangeArrowheads="1"/>
          </p:cNvSpPr>
          <p:nvPr/>
        </p:nvSpPr>
        <p:spPr bwMode="auto">
          <a:xfrm>
            <a:off x="511897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chemeClr val="bg1"/>
                </a:solidFill>
                <a:latin typeface="Times New Roman" pitchFamily="18" charset="0"/>
                <a:cs typeface="Times New Roman" pitchFamily="18" charset="0"/>
              </a:rPr>
              <a:t>Theo Phan Nguyên Hồng</a:t>
            </a:r>
            <a:endParaRPr lang="vi-VN" altLang="vi-VN" sz="2400" b="1" i="1">
              <a:solidFill>
                <a:schemeClr val="bg1"/>
              </a:solidFill>
              <a:latin typeface="Times New Roman" pitchFamily="18" charset="0"/>
              <a:cs typeface="Times New Roman" pitchFamily="18" charset="0"/>
            </a:endParaRPr>
          </a:p>
        </p:txBody>
      </p:sp>
      <p:sp>
        <p:nvSpPr>
          <p:cNvPr id="22" name="Text Box 10"/>
          <p:cNvSpPr txBox="1">
            <a:spLocks noChangeArrowheads="1"/>
          </p:cNvSpPr>
          <p:nvPr/>
        </p:nvSpPr>
        <p:spPr bwMode="auto">
          <a:xfrm>
            <a:off x="374737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chemeClr val="bg1"/>
                </a:solidFill>
                <a:latin typeface="Times New Roman" pitchFamily="18" charset="0"/>
                <a:cs typeface="Times New Roman" pitchFamily="18" charset="0"/>
              </a:rPr>
              <a:t>Tập đọc:</a:t>
            </a:r>
          </a:p>
        </p:txBody>
      </p:sp>
      <p:sp>
        <p:nvSpPr>
          <p:cNvPr id="23" name="Rectangle 19"/>
          <p:cNvSpPr>
            <a:spLocks noChangeArrowheads="1"/>
          </p:cNvSpPr>
          <p:nvPr/>
        </p:nvSpPr>
        <p:spPr bwMode="auto">
          <a:xfrm>
            <a:off x="838200" y="3464316"/>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đê điều</a:t>
            </a:r>
          </a:p>
        </p:txBody>
      </p:sp>
      <p:sp>
        <p:nvSpPr>
          <p:cNvPr id="24" name="Rectangle 13"/>
          <p:cNvSpPr>
            <a:spLocks noChangeArrowheads="1"/>
          </p:cNvSpPr>
          <p:nvPr/>
        </p:nvSpPr>
        <p:spPr bwMode="auto">
          <a:xfrm>
            <a:off x="4648200" y="4389437"/>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Phục hồi</a:t>
            </a:r>
          </a:p>
        </p:txBody>
      </p:sp>
      <p:sp>
        <p:nvSpPr>
          <p:cNvPr id="25" name="Rectangle 13"/>
          <p:cNvSpPr>
            <a:spLocks noChangeArrowheads="1"/>
          </p:cNvSpPr>
          <p:nvPr/>
        </p:nvSpPr>
        <p:spPr bwMode="auto">
          <a:xfrm>
            <a:off x="4547992" y="292087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Rừng ngập mặn</a:t>
            </a:r>
          </a:p>
        </p:txBody>
      </p:sp>
      <p:sp>
        <p:nvSpPr>
          <p:cNvPr id="26" name="Rectangle 13"/>
          <p:cNvSpPr>
            <a:spLocks noChangeArrowheads="1"/>
          </p:cNvSpPr>
          <p:nvPr/>
        </p:nvSpPr>
        <p:spPr bwMode="auto">
          <a:xfrm>
            <a:off x="4668033" y="3717925"/>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Quai đê</a:t>
            </a:r>
          </a:p>
        </p:txBody>
      </p:sp>
      <p:sp>
        <p:nvSpPr>
          <p:cNvPr id="27" name="Rectangle 18"/>
          <p:cNvSpPr>
            <a:spLocks noChangeArrowheads="1"/>
          </p:cNvSpPr>
          <p:nvPr/>
        </p:nvSpPr>
        <p:spPr bwMode="auto">
          <a:xfrm>
            <a:off x="1143000" y="28956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600" b="1">
                <a:solidFill>
                  <a:srgbClr val="0070C0"/>
                </a:solidFill>
                <a:latin typeface="Times New Roman" pitchFamily="18" charset="0"/>
              </a:rPr>
              <a:t>-  quai đê</a:t>
            </a:r>
            <a:r>
              <a:rPr lang="en-US" altLang="vi-VN" sz="4000" b="1">
                <a:solidFill>
                  <a:srgbClr val="0070C0"/>
                </a:solidFill>
                <a:latin typeface="Times New Roman" pitchFamily="18" charset="0"/>
              </a:rPr>
              <a:t> </a:t>
            </a:r>
          </a:p>
        </p:txBody>
      </p:sp>
      <p:sp>
        <p:nvSpPr>
          <p:cNvPr id="28" name="Text Box 21"/>
          <p:cNvSpPr txBox="1">
            <a:spLocks noChangeArrowheads="1"/>
          </p:cNvSpPr>
          <p:nvPr/>
        </p:nvSpPr>
        <p:spPr bwMode="auto">
          <a:xfrm>
            <a:off x="5118970" y="132715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29" name="Text Box 10"/>
          <p:cNvSpPr txBox="1">
            <a:spLocks noChangeArrowheads="1"/>
          </p:cNvSpPr>
          <p:nvPr/>
        </p:nvSpPr>
        <p:spPr bwMode="auto">
          <a:xfrm>
            <a:off x="3747370" y="6191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32529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6_chamsoc1674-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45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heel(4)">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mall_96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57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heel(4)">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rung_ngap_m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40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024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024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024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3" name="Text Box 7"/>
          <p:cNvSpPr txBox="1">
            <a:spLocks noChangeArrowheads="1"/>
          </p:cNvSpPr>
          <p:nvPr/>
        </p:nvSpPr>
        <p:spPr bwMode="auto">
          <a:xfrm>
            <a:off x="1371600" y="3048000"/>
            <a:ext cx="74676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Nguyên nhân nào khiến một phần rừng ngập mặn bị mất đi ?</a:t>
            </a:r>
          </a:p>
        </p:txBody>
      </p:sp>
      <p:sp>
        <p:nvSpPr>
          <p:cNvPr id="24585" name="Text Box 9"/>
          <p:cNvSpPr txBox="1">
            <a:spLocks noChangeArrowheads="1"/>
          </p:cNvSpPr>
          <p:nvPr/>
        </p:nvSpPr>
        <p:spPr bwMode="auto">
          <a:xfrm>
            <a:off x="914400" y="3689350"/>
            <a:ext cx="7467600" cy="1373188"/>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Nguyên nhân khiến một phần rừng ngập mặn bị mất đi : Do chiến tranh, các quá trình quai đê lấn biển, làm đầm nuôi tôm .</a:t>
            </a:r>
          </a:p>
        </p:txBody>
      </p:sp>
      <p:sp>
        <p:nvSpPr>
          <p:cNvPr id="10248" name="Text Box 12"/>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diamond(in)">
                                      <p:cBhvr>
                                        <p:cTn id="7" dur="10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1000"/>
                                        <p:tgtEl>
                                          <p:spTgt spid="24583"/>
                                        </p:tgtEl>
                                        <p:attrNameLst>
                                          <p:attrName>ppt_x</p:attrName>
                                        </p:attrNameLst>
                                      </p:cBhvr>
                                      <p:tavLst>
                                        <p:tav tm="0">
                                          <p:val>
                                            <p:strVal val="ppt_x"/>
                                          </p:val>
                                        </p:tav>
                                        <p:tav tm="100000">
                                          <p:val>
                                            <p:strVal val="ppt_x"/>
                                          </p:val>
                                        </p:tav>
                                      </p:tavLst>
                                    </p:anim>
                                    <p:anim calcmode="lin" valueType="num">
                                      <p:cBhvr additive="base">
                                        <p:cTn id="12" dur="1000"/>
                                        <p:tgtEl>
                                          <p:spTgt spid="24583"/>
                                        </p:tgtEl>
                                        <p:attrNameLst>
                                          <p:attrName>ppt_y</p:attrName>
                                        </p:attrNameLst>
                                      </p:cBhvr>
                                      <p:tavLst>
                                        <p:tav tm="0">
                                          <p:val>
                                            <p:strVal val="ppt_y"/>
                                          </p:val>
                                        </p:tav>
                                        <p:tav tm="100000">
                                          <p:val>
                                            <p:strVal val="1+ppt_h/2"/>
                                          </p:val>
                                        </p:tav>
                                      </p:tavLst>
                                    </p:anim>
                                    <p:set>
                                      <p:cBhvr>
                                        <p:cTn id="13" dur="1" fill="hold">
                                          <p:stCondLst>
                                            <p:cond delay="999"/>
                                          </p:stCondLst>
                                        </p:cTn>
                                        <p:tgtEl>
                                          <p:spTgt spid="24583"/>
                                        </p:tgtEl>
                                        <p:attrNameLst>
                                          <p:attrName>style.visibility</p:attrName>
                                        </p:attrNameLst>
                                      </p:cBhvr>
                                      <p:to>
                                        <p:strVal val="hidden"/>
                                      </p:to>
                                    </p:set>
                                  </p:childTnLst>
                                </p:cTn>
                              </p:par>
                            </p:childTnLst>
                          </p:cTn>
                        </p:par>
                        <p:par>
                          <p:cTn id="14" fill="hold" nodeType="afterGroup">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fade">
                                      <p:cBhvr>
                                        <p:cTn id="17" dur="1000"/>
                                        <p:tgtEl>
                                          <p:spTgt spid="24585"/>
                                        </p:tgtEl>
                                      </p:cBhvr>
                                    </p:animEffect>
                                    <p:anim calcmode="lin" valueType="num">
                                      <p:cBhvr>
                                        <p:cTn id="18" dur="1000" fill="hold"/>
                                        <p:tgtEl>
                                          <p:spTgt spid="24585"/>
                                        </p:tgtEl>
                                        <p:attrNameLst>
                                          <p:attrName>ppt_x</p:attrName>
                                        </p:attrNameLst>
                                      </p:cBhvr>
                                      <p:tavLst>
                                        <p:tav tm="0">
                                          <p:val>
                                            <p:strVal val="#ppt_x"/>
                                          </p:val>
                                        </p:tav>
                                        <p:tav tm="100000">
                                          <p:val>
                                            <p:strVal val="#ppt_x"/>
                                          </p:val>
                                        </p:tav>
                                      </p:tavLst>
                                    </p:anim>
                                    <p:anim calcmode="lin" valueType="num">
                                      <p:cBhvr>
                                        <p:cTn id="1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3" grpId="1"/>
      <p:bldP spid="2458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1266" name="Picture 2" descr="PHARUNG2"/>
          <p:cNvPicPr>
            <a:picLocks noChangeAspect="1" noChangeArrowheads="1"/>
          </p:cNvPicPr>
          <p:nvPr/>
        </p:nvPicPr>
        <p:blipFill>
          <a:blip r:embed="rId2"/>
          <a:srcRect/>
          <a:stretch>
            <a:fillRect/>
          </a:stretch>
        </p:blipFill>
        <p:spPr bwMode="auto">
          <a:xfrm>
            <a:off x="0" y="0"/>
            <a:ext cx="9144000" cy="5867400"/>
          </a:xfrm>
          <a:prstGeom prst="rect">
            <a:avLst/>
          </a:prstGeom>
          <a:noFill/>
          <a:ln w="9525">
            <a:noFill/>
            <a:miter lim="800000"/>
            <a:headEnd/>
            <a:tailEnd/>
          </a:ln>
        </p:spPr>
      </p:pic>
      <p:sp>
        <p:nvSpPr>
          <p:cNvPr id="11267" name="Text Box 3"/>
          <p:cNvSpPr txBox="1">
            <a:spLocks noChangeArrowheads="1"/>
          </p:cNvSpPr>
          <p:nvPr/>
        </p:nvSpPr>
        <p:spPr bwMode="auto">
          <a:xfrm>
            <a:off x="3048000" y="6019800"/>
            <a:ext cx="37338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rPr>
              <a:t>PHÁ RỪNG</a:t>
            </a: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229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229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229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2294" name="Text Box 6"/>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8681" name="Text Box 9"/>
          <p:cNvSpPr txBox="1">
            <a:spLocks noChangeArrowheads="1"/>
          </p:cNvSpPr>
          <p:nvPr/>
        </p:nvSpPr>
        <p:spPr bwMode="auto">
          <a:xfrm>
            <a:off x="1066800" y="3124200"/>
            <a:ext cx="7848600" cy="523875"/>
          </a:xfrm>
          <a:prstGeom prst="rect">
            <a:avLst/>
          </a:prstGeom>
          <a:noFill/>
          <a:ln w="9525">
            <a:noFill/>
            <a:miter lim="800000"/>
            <a:headEnd/>
            <a:tailEnd/>
          </a:ln>
        </p:spPr>
        <p:txBody>
          <a:bodyPr>
            <a:spAutoFit/>
          </a:bodyPr>
          <a:lstStyle/>
          <a:p>
            <a:pPr>
              <a:spcBef>
                <a:spcPct val="50000"/>
              </a:spcBef>
            </a:pPr>
            <a:r>
              <a:rPr lang="en-US" b="1" i="1">
                <a:solidFill>
                  <a:srgbClr val="FF0000"/>
                </a:solidFill>
              </a:rPr>
              <a:t>Nêu hậu quả của việc phá rừng ngập mặn ?</a:t>
            </a:r>
          </a:p>
        </p:txBody>
      </p:sp>
      <p:sp>
        <p:nvSpPr>
          <p:cNvPr id="28682" name="Text Box 10"/>
          <p:cNvSpPr txBox="1">
            <a:spLocks noChangeArrowheads="1"/>
          </p:cNvSpPr>
          <p:nvPr/>
        </p:nvSpPr>
        <p:spPr bwMode="auto">
          <a:xfrm>
            <a:off x="1066800" y="3657600"/>
            <a:ext cx="70866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Hậu quả của việc phá rừng ngập mặn : Lá chắn bảo vệ đê biển không còn, đê điều dễ bị xói lở, bị vỡ khi có gió, bão, sóng lớn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1000" fill="hold"/>
                                        <p:tgtEl>
                                          <p:spTgt spid="28681"/>
                                        </p:tgtEl>
                                        <p:attrNameLst>
                                          <p:attrName>ppt_x</p:attrName>
                                        </p:attrNameLst>
                                      </p:cBhvr>
                                      <p:tavLst>
                                        <p:tav tm="0">
                                          <p:val>
                                            <p:strVal val="#ppt_x-.2"/>
                                          </p:val>
                                        </p:tav>
                                        <p:tav tm="100000">
                                          <p:val>
                                            <p:strVal val="#ppt_x"/>
                                          </p:val>
                                        </p:tav>
                                      </p:tavLst>
                                    </p:anim>
                                    <p:anim calcmode="lin" valueType="num">
                                      <p:cBhvr>
                                        <p:cTn id="8" dur="1000" fill="hold"/>
                                        <p:tgtEl>
                                          <p:spTgt spid="286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1000"/>
                                        <p:tgtEl>
                                          <p:spTgt spid="28681"/>
                                        </p:tgtEl>
                                        <p:attrNameLst>
                                          <p:attrName>ppt_x</p:attrName>
                                        </p:attrNameLst>
                                      </p:cBhvr>
                                      <p:tavLst>
                                        <p:tav tm="0">
                                          <p:val>
                                            <p:strVal val="ppt_x"/>
                                          </p:val>
                                        </p:tav>
                                        <p:tav tm="100000">
                                          <p:val>
                                            <p:strVal val="ppt_x-.2"/>
                                          </p:val>
                                        </p:tav>
                                      </p:tavLst>
                                    </p:anim>
                                    <p:anim calcmode="lin" valueType="num">
                                      <p:cBhvr>
                                        <p:cTn id="14" dur="1000"/>
                                        <p:tgtEl>
                                          <p:spTgt spid="28681"/>
                                        </p:tgtEl>
                                        <p:attrNameLst>
                                          <p:attrName>ppt_y</p:attrName>
                                        </p:attrNameLst>
                                      </p:cBhvr>
                                      <p:tavLst>
                                        <p:tav tm="0">
                                          <p:val>
                                            <p:strVal val="ppt_y"/>
                                          </p:val>
                                        </p:tav>
                                        <p:tav tm="100000">
                                          <p:val>
                                            <p:strVal val="ppt_y"/>
                                          </p:val>
                                        </p:tav>
                                      </p:tavLst>
                                    </p:anim>
                                    <p:animEffect transition="out" filter="fade">
                                      <p:cBhvr>
                                        <p:cTn id="15" dur="1000"/>
                                        <p:tgtEl>
                                          <p:spTgt spid="28681"/>
                                        </p:tgtEl>
                                      </p:cBhvr>
                                    </p:animEffect>
                                    <p:set>
                                      <p:cBhvr>
                                        <p:cTn id="16" dur="1" fill="hold">
                                          <p:stCondLst>
                                            <p:cond delay="999"/>
                                          </p:stCondLst>
                                        </p:cTn>
                                        <p:tgtEl>
                                          <p:spTgt spid="28681"/>
                                        </p:tgtEl>
                                        <p:attrNameLst>
                                          <p:attrName>style.visibility</p:attrName>
                                        </p:attrNameLst>
                                      </p:cBhvr>
                                      <p:to>
                                        <p:strVal val="hidden"/>
                                      </p:to>
                                    </p:se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wipe(down)">
                                      <p:cBhvr>
                                        <p:cTn id="20" dur="1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P spid="286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anim calcmode="lin" valueType="num">
                                      <p:cBhvr>
                                        <p:cTn id="8" dur="2000" fill="hold"/>
                                        <p:tgtEl>
                                          <p:spTgt spid="23557"/>
                                        </p:tgtEl>
                                        <p:attrNameLst>
                                          <p:attrName>ppt_x</p:attrName>
                                        </p:attrNameLst>
                                      </p:cBhvr>
                                      <p:tavLst>
                                        <p:tav tm="0">
                                          <p:val>
                                            <p:strVal val="#ppt_x"/>
                                          </p:val>
                                        </p:tav>
                                        <p:tav tm="100000">
                                          <p:val>
                                            <p:strVal val="#ppt_x"/>
                                          </p:val>
                                        </p:tav>
                                      </p:tavLst>
                                    </p:anim>
                                    <p:anim calcmode="lin" valueType="num">
                                      <p:cBhvr>
                                        <p:cTn id="9" dur="2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84997" name="AutoShape 5"/>
          <p:cNvSpPr>
            <a:spLocks noChangeArrowheads="1"/>
          </p:cNvSpPr>
          <p:nvPr/>
        </p:nvSpPr>
        <p:spPr bwMode="auto">
          <a:xfrm>
            <a:off x="914400" y="1447800"/>
            <a:ext cx="1905000" cy="1066800"/>
          </a:xfrm>
          <a:prstGeom prst="irregularSeal1">
            <a:avLst/>
          </a:prstGeom>
          <a:solidFill>
            <a:schemeClr val="accent1"/>
          </a:solidFill>
          <a:ln w="9525">
            <a:solidFill>
              <a:srgbClr val="990000"/>
            </a:solidFill>
            <a:miter lim="800000"/>
            <a:headEnd/>
            <a:tailEnd/>
          </a:ln>
        </p:spPr>
        <p:txBody>
          <a:bodyPr wrap="none" anchor="ctr"/>
          <a:lstStyle/>
          <a:p>
            <a:pPr algn="ctr"/>
            <a:r>
              <a:rPr lang="en-US" sz="2400" b="1" i="1" u="sng">
                <a:solidFill>
                  <a:srgbClr val="0000FF"/>
                </a:solidFill>
              </a:rPr>
              <a:t>Bài cũ</a:t>
            </a:r>
            <a:r>
              <a:rPr lang="en-US" sz="2400" b="1" i="1">
                <a:solidFill>
                  <a:srgbClr val="0000FF"/>
                </a:solidFill>
              </a:rPr>
              <a:t>:</a:t>
            </a:r>
            <a:endParaRPr lang="en-US" sz="2400">
              <a:solidFill>
                <a:srgbClr val="0000FF"/>
              </a:solidFill>
            </a:endParaRPr>
          </a:p>
        </p:txBody>
      </p:sp>
      <p:sp>
        <p:nvSpPr>
          <p:cNvPr id="84998" name="Text Box 6"/>
          <p:cNvSpPr txBox="1">
            <a:spLocks noChangeArrowheads="1"/>
          </p:cNvSpPr>
          <p:nvPr/>
        </p:nvSpPr>
        <p:spPr bwMode="auto">
          <a:xfrm>
            <a:off x="990600" y="2590800"/>
            <a:ext cx="7315200" cy="830263"/>
          </a:xfrm>
          <a:prstGeom prst="rect">
            <a:avLst/>
          </a:prstGeom>
          <a:noFill/>
          <a:ln w="9525">
            <a:noFill/>
            <a:miter lim="800000"/>
            <a:headEnd/>
            <a:tailEnd/>
          </a:ln>
        </p:spPr>
        <p:txBody>
          <a:bodyPr>
            <a:spAutoFit/>
          </a:bodyPr>
          <a:lstStyle/>
          <a:p>
            <a:pPr algn="just"/>
            <a:r>
              <a:rPr lang="en-US" sz="2400" b="1" i="1">
                <a:solidFill>
                  <a:srgbClr val="0000FF"/>
                </a:solidFill>
              </a:rPr>
              <a:t>1. Theo lối ba vẫn đi tuần rừng , bạn nhỏ đã phát hiện được điều gì ?</a:t>
            </a:r>
          </a:p>
        </p:txBody>
      </p:sp>
      <p:sp>
        <p:nvSpPr>
          <p:cNvPr id="84999" name="Text Box 7"/>
          <p:cNvSpPr txBox="1">
            <a:spLocks noChangeArrowheads="1"/>
          </p:cNvSpPr>
          <p:nvPr/>
        </p:nvSpPr>
        <p:spPr bwMode="auto">
          <a:xfrm>
            <a:off x="990600" y="3276600"/>
            <a:ext cx="4343400" cy="457200"/>
          </a:xfrm>
          <a:prstGeom prst="rect">
            <a:avLst/>
          </a:prstGeom>
          <a:noFill/>
          <a:ln w="9525">
            <a:noFill/>
            <a:miter lim="800000"/>
            <a:headEnd/>
            <a:tailEnd/>
          </a:ln>
        </p:spPr>
        <p:txBody>
          <a:bodyPr>
            <a:spAutoFit/>
          </a:bodyPr>
          <a:lstStyle/>
          <a:p>
            <a:pPr algn="just"/>
            <a:r>
              <a:rPr lang="en-US" sz="2400" b="1" i="1">
                <a:solidFill>
                  <a:srgbClr val="0000FF"/>
                </a:solidFill>
              </a:rPr>
              <a:t>2. Bài văn ca ngợi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1000"/>
                                        <p:tgtEl>
                                          <p:spTgt spid="84997"/>
                                        </p:tgtEl>
                                      </p:cBhvr>
                                    </p:animEffect>
                                    <p:anim calcmode="lin" valueType="num">
                                      <p:cBhvr>
                                        <p:cTn id="8" dur="1000" fill="hold"/>
                                        <p:tgtEl>
                                          <p:spTgt spid="84997"/>
                                        </p:tgtEl>
                                        <p:attrNameLst>
                                          <p:attrName>ppt_x</p:attrName>
                                        </p:attrNameLst>
                                      </p:cBhvr>
                                      <p:tavLst>
                                        <p:tav tm="0">
                                          <p:val>
                                            <p:strVal val="#ppt_x"/>
                                          </p:val>
                                        </p:tav>
                                        <p:tav tm="100000">
                                          <p:val>
                                            <p:strVal val="#ppt_x"/>
                                          </p:val>
                                        </p:tav>
                                      </p:tavLst>
                                    </p:anim>
                                    <p:anim calcmode="lin" valueType="num">
                                      <p:cBhvr>
                                        <p:cTn id="9" dur="1000" fill="hold"/>
                                        <p:tgtEl>
                                          <p:spTgt spid="849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4998"/>
                                        </p:tgtEl>
                                        <p:attrNameLst>
                                          <p:attrName>style.visibility</p:attrName>
                                        </p:attrNameLst>
                                      </p:cBhvr>
                                      <p:to>
                                        <p:strVal val="visible"/>
                                      </p:to>
                                    </p:set>
                                    <p:anim calcmode="discrete" valueType="clr">
                                      <p:cBhvr override="childStyle">
                                        <p:cTn id="14" dur="80"/>
                                        <p:tgtEl>
                                          <p:spTgt spid="849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998"/>
                                        </p:tgtEl>
                                        <p:attrNameLst>
                                          <p:attrName>fillcolor</p:attrName>
                                        </p:attrNameLst>
                                      </p:cBhvr>
                                      <p:tavLst>
                                        <p:tav tm="0">
                                          <p:val>
                                            <p:clrVal>
                                              <a:schemeClr val="accent2"/>
                                            </p:clrVal>
                                          </p:val>
                                        </p:tav>
                                        <p:tav tm="50000">
                                          <p:val>
                                            <p:clrVal>
                                              <a:schemeClr val="hlink"/>
                                            </p:clrVal>
                                          </p:val>
                                        </p:tav>
                                      </p:tavLst>
                                    </p:anim>
                                    <p:set>
                                      <p:cBhvr>
                                        <p:cTn id="16" dur="80"/>
                                        <p:tgtEl>
                                          <p:spTgt spid="849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iterate type="lt">
                                    <p:tmPct val="0"/>
                                  </p:iterate>
                                  <p:childTnLst>
                                    <p:animEffect transition="out" filter="fade">
                                      <p:cBhvr>
                                        <p:cTn id="20" dur="1000"/>
                                        <p:tgtEl>
                                          <p:spTgt spid="84998"/>
                                        </p:tgtEl>
                                      </p:cBhvr>
                                    </p:animEffect>
                                    <p:anim calcmode="lin" valueType="num">
                                      <p:cBhvr>
                                        <p:cTn id="21" dur="1000"/>
                                        <p:tgtEl>
                                          <p:spTgt spid="84998"/>
                                        </p:tgtEl>
                                        <p:attrNameLst>
                                          <p:attrName>ppt_x</p:attrName>
                                        </p:attrNameLst>
                                      </p:cBhvr>
                                      <p:tavLst>
                                        <p:tav tm="0">
                                          <p:val>
                                            <p:strVal val="ppt_x"/>
                                          </p:val>
                                        </p:tav>
                                        <p:tav tm="100000">
                                          <p:val>
                                            <p:strVal val="ppt_x"/>
                                          </p:val>
                                        </p:tav>
                                      </p:tavLst>
                                    </p:anim>
                                    <p:anim calcmode="lin" valueType="num">
                                      <p:cBhvr>
                                        <p:cTn id="22" dur="1000"/>
                                        <p:tgtEl>
                                          <p:spTgt spid="84998"/>
                                        </p:tgtEl>
                                        <p:attrNameLst>
                                          <p:attrName>ppt_y</p:attrName>
                                        </p:attrNameLst>
                                      </p:cBhvr>
                                      <p:tavLst>
                                        <p:tav tm="0">
                                          <p:val>
                                            <p:strVal val="ppt_y"/>
                                          </p:val>
                                        </p:tav>
                                        <p:tav tm="100000">
                                          <p:val>
                                            <p:strVal val="ppt_y+.1"/>
                                          </p:val>
                                        </p:tav>
                                      </p:tavLst>
                                    </p:anim>
                                    <p:set>
                                      <p:cBhvr>
                                        <p:cTn id="23" dur="1" fill="hold">
                                          <p:stCondLst>
                                            <p:cond delay="999"/>
                                          </p:stCondLst>
                                        </p:cTn>
                                        <p:tgtEl>
                                          <p:spTgt spid="84998"/>
                                        </p:tgtEl>
                                        <p:attrNameLst>
                                          <p:attrName>style.visibility</p:attrName>
                                        </p:attrNameLst>
                                      </p:cBhvr>
                                      <p:to>
                                        <p:strVal val="hidden"/>
                                      </p:to>
                                    </p:set>
                                  </p:childTnLst>
                                </p:cTn>
                              </p:par>
                              <p:par>
                                <p:cTn id="24" presetID="8" presetClass="entr" presetSubtype="16" fill="hold" grpId="0" nodeType="withEffect">
                                  <p:stCondLst>
                                    <p:cond delay="0"/>
                                  </p:stCondLst>
                                  <p:childTnLst>
                                    <p:set>
                                      <p:cBhvr>
                                        <p:cTn id="25" dur="1" fill="hold">
                                          <p:stCondLst>
                                            <p:cond delay="0"/>
                                          </p:stCondLst>
                                        </p:cTn>
                                        <p:tgtEl>
                                          <p:spTgt spid="84999"/>
                                        </p:tgtEl>
                                        <p:attrNameLst>
                                          <p:attrName>style.visibility</p:attrName>
                                        </p:attrNameLst>
                                      </p:cBhvr>
                                      <p:to>
                                        <p:strVal val="visible"/>
                                      </p:to>
                                    </p:set>
                                    <p:animEffect transition="in" filter="diamond(in)">
                                      <p:cBhvr>
                                        <p:cTn id="26"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p:bldP spid="84998" grpId="1"/>
      <p:bldP spid="8499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4338" name="Picture 2" descr="lu"/>
          <p:cNvPicPr>
            <a:picLocks noChangeAspect="1" noChangeArrowheads="1"/>
          </p:cNvPicPr>
          <p:nvPr/>
        </p:nvPicPr>
        <p:blipFill>
          <a:blip r:embed="rId2"/>
          <a:srcRect/>
          <a:stretch>
            <a:fillRect/>
          </a:stretch>
        </p:blipFill>
        <p:spPr bwMode="auto">
          <a:xfrm>
            <a:off x="0" y="-1588"/>
            <a:ext cx="9144000" cy="5957888"/>
          </a:xfrm>
          <a:prstGeom prst="rect">
            <a:avLst/>
          </a:prstGeom>
          <a:noFill/>
          <a:ln w="9525">
            <a:noFill/>
            <a:miter lim="800000"/>
            <a:headEnd/>
            <a:tailEnd/>
          </a:ln>
        </p:spPr>
      </p:pic>
      <p:sp>
        <p:nvSpPr>
          <p:cNvPr id="14339" name="Text Box 3"/>
          <p:cNvSpPr txBox="1">
            <a:spLocks noChangeArrowheads="1"/>
          </p:cNvSpPr>
          <p:nvPr/>
        </p:nvSpPr>
        <p:spPr bwMode="auto">
          <a:xfrm>
            <a:off x="2209800" y="6019800"/>
            <a:ext cx="45720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CẢNH LỤT LỘI</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5362" name="Picture 2" descr="images943723_ngapnuoc04050406"/>
          <p:cNvPicPr>
            <a:picLocks noChangeAspect="1" noChangeArrowheads="1"/>
          </p:cNvPicPr>
          <p:nvPr/>
        </p:nvPicPr>
        <p:blipFill>
          <a:blip r:embed="rId2"/>
          <a:srcRect/>
          <a:stretch>
            <a:fillRect/>
          </a:stretch>
        </p:blipFill>
        <p:spPr bwMode="auto">
          <a:xfrm>
            <a:off x="0" y="-3175"/>
            <a:ext cx="9144000" cy="6099175"/>
          </a:xfrm>
          <a:prstGeom prst="rect">
            <a:avLst/>
          </a:prstGeom>
          <a:noFill/>
          <a:ln w="9525">
            <a:noFill/>
            <a:miter lim="800000"/>
            <a:headEnd/>
            <a:tailEnd/>
          </a:ln>
        </p:spPr>
      </p:pic>
      <p:sp>
        <p:nvSpPr>
          <p:cNvPr id="15363" name="Text Box 3"/>
          <p:cNvSpPr txBox="1">
            <a:spLocks noChangeArrowheads="1"/>
          </p:cNvSpPr>
          <p:nvPr/>
        </p:nvSpPr>
        <p:spPr bwMode="auto">
          <a:xfrm>
            <a:off x="762000" y="6096000"/>
            <a:ext cx="80772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NƯỚC NGẬP Ở THÀNH PHỐ</a:t>
            </a:r>
          </a:p>
        </p:txBody>
      </p:sp>
    </p:spTree>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638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638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6389"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6390" name="Text Box 6"/>
          <p:cNvSpPr txBox="1">
            <a:spLocks noChangeArrowheads="1"/>
          </p:cNvSpPr>
          <p:nvPr/>
        </p:nvSpPr>
        <p:spPr bwMode="auto">
          <a:xfrm>
            <a:off x="1371600" y="2514600"/>
            <a:ext cx="34290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7655" name="Text Box 7"/>
          <p:cNvSpPr txBox="1">
            <a:spLocks noChangeArrowheads="1"/>
          </p:cNvSpPr>
          <p:nvPr/>
        </p:nvSpPr>
        <p:spPr bwMode="auto">
          <a:xfrm>
            <a:off x="1447800" y="3048000"/>
            <a:ext cx="67056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Em hãy nêu tên các tỉnh ven biển có phong trào trồng rừng ngập mặn ? </a:t>
            </a:r>
          </a:p>
        </p:txBody>
      </p:sp>
      <p:sp>
        <p:nvSpPr>
          <p:cNvPr id="27656" name="Text Box 8"/>
          <p:cNvSpPr txBox="1">
            <a:spLocks noChangeArrowheads="1"/>
          </p:cNvSpPr>
          <p:nvPr/>
        </p:nvSpPr>
        <p:spPr bwMode="auto">
          <a:xfrm>
            <a:off x="990600" y="4191000"/>
            <a:ext cx="73152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 Cà Mau, Bạc Liêu, Bến Tre, Trà Vinh, Sóc Trăng, Hà Tĩnh, Nghệ An, Thái Bình, Hải Phòng, Quảng Ninh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heel(4)">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27655"/>
                                        </p:tgtEl>
                                      </p:cBhvr>
                                    </p:animEffect>
                                    <p:set>
                                      <p:cBhvr>
                                        <p:cTn id="12" dur="1" fill="hold">
                                          <p:stCondLst>
                                            <p:cond delay="499"/>
                                          </p:stCondLst>
                                        </p:cTn>
                                        <p:tgtEl>
                                          <p:spTgt spid="27655"/>
                                        </p:tgtEl>
                                        <p:attrNameLst>
                                          <p:attrName>style.visibility</p:attrName>
                                        </p:attrNameLst>
                                      </p:cBhvr>
                                      <p:to>
                                        <p:strVal val="hidden"/>
                                      </p:to>
                                    </p:set>
                                  </p:childTnLst>
                                </p:cTn>
                              </p:par>
                            </p:childTnLst>
                          </p:cTn>
                        </p:par>
                        <p:par>
                          <p:cTn id="13" fill="hold" nodeType="afterGroup">
                            <p:stCondLst>
                              <p:cond delay="500"/>
                            </p:stCondLst>
                            <p:childTnLst>
                              <p:par>
                                <p:cTn id="14" presetID="54" presetClass="entr" presetSubtype="0" accel="100000" fill="hold" grpId="0" nodeType="afterEffect">
                                  <p:stCondLst>
                                    <p:cond delay="0"/>
                                  </p:stCondLst>
                                  <p:childTnLst>
                                    <p:set>
                                      <p:cBhvr>
                                        <p:cTn id="15" dur="1" fill="hold">
                                          <p:stCondLst>
                                            <p:cond delay="0"/>
                                          </p:stCondLst>
                                        </p:cTn>
                                        <p:tgtEl>
                                          <p:spTgt spid="27656"/>
                                        </p:tgtEl>
                                        <p:attrNameLst>
                                          <p:attrName>style.visibility</p:attrName>
                                        </p:attrNameLst>
                                      </p:cBhvr>
                                      <p:to>
                                        <p:strVal val="visible"/>
                                      </p:to>
                                    </p:set>
                                    <p:anim calcmode="lin" valueType="num">
                                      <p:cBhvr>
                                        <p:cTn id="16" dur="1000" fill="hold"/>
                                        <p:tgtEl>
                                          <p:spTgt spid="27656"/>
                                        </p:tgtEl>
                                        <p:attrNameLst>
                                          <p:attrName>ppt_w</p:attrName>
                                        </p:attrNameLst>
                                      </p:cBhvr>
                                      <p:tavLst>
                                        <p:tav tm="0">
                                          <p:val>
                                            <p:strVal val="#ppt_w*0.05"/>
                                          </p:val>
                                        </p:tav>
                                        <p:tav tm="100000">
                                          <p:val>
                                            <p:strVal val="#ppt_w"/>
                                          </p:val>
                                        </p:tav>
                                      </p:tavLst>
                                    </p:anim>
                                    <p:anim calcmode="lin" valueType="num">
                                      <p:cBhvr>
                                        <p:cTn id="17" dur="1000" fill="hold"/>
                                        <p:tgtEl>
                                          <p:spTgt spid="27656"/>
                                        </p:tgtEl>
                                        <p:attrNameLst>
                                          <p:attrName>ppt_h</p:attrName>
                                        </p:attrNameLst>
                                      </p:cBhvr>
                                      <p:tavLst>
                                        <p:tav tm="0">
                                          <p:val>
                                            <p:strVal val="#ppt_h"/>
                                          </p:val>
                                        </p:tav>
                                        <p:tav tm="100000">
                                          <p:val>
                                            <p:strVal val="#ppt_h"/>
                                          </p:val>
                                        </p:tav>
                                      </p:tavLst>
                                    </p:anim>
                                    <p:anim calcmode="lin" valueType="num">
                                      <p:cBhvr>
                                        <p:cTn id="18" dur="1000" fill="hold"/>
                                        <p:tgtEl>
                                          <p:spTgt spid="27656"/>
                                        </p:tgtEl>
                                        <p:attrNameLst>
                                          <p:attrName>ppt_x</p:attrName>
                                        </p:attrNameLst>
                                      </p:cBhvr>
                                      <p:tavLst>
                                        <p:tav tm="0">
                                          <p:val>
                                            <p:strVal val="#ppt_x-.2"/>
                                          </p:val>
                                        </p:tav>
                                        <p:tav tm="100000">
                                          <p:val>
                                            <p:strVal val="#ppt_x"/>
                                          </p:val>
                                        </p:tav>
                                      </p:tavLst>
                                    </p:anim>
                                    <p:anim calcmode="lin" valueType="num">
                                      <p:cBhvr>
                                        <p:cTn id="19" dur="1000" fill="hold"/>
                                        <p:tgtEl>
                                          <p:spTgt spid="27656"/>
                                        </p:tgtEl>
                                        <p:attrNameLst>
                                          <p:attrName>ppt_y</p:attrName>
                                        </p:attrNameLst>
                                      </p:cBhvr>
                                      <p:tavLst>
                                        <p:tav tm="0">
                                          <p:val>
                                            <p:strVal val="#ppt_y"/>
                                          </p:val>
                                        </p:tav>
                                        <p:tav tm="100000">
                                          <p:val>
                                            <p:strVal val="#ppt_y"/>
                                          </p:val>
                                        </p:tav>
                                      </p:tavLst>
                                    </p:anim>
                                    <p:animEffect transition="in" filter="fade">
                                      <p:cBhvr>
                                        <p:cTn id="20"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5" grpId="1"/>
      <p:bldP spid="276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741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741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741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7414"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26631" name="Text Box 7"/>
          <p:cNvSpPr txBox="1">
            <a:spLocks noChangeArrowheads="1"/>
          </p:cNvSpPr>
          <p:nvPr/>
        </p:nvSpPr>
        <p:spPr bwMode="auto">
          <a:xfrm>
            <a:off x="1219200" y="2971800"/>
            <a:ext cx="7086600" cy="946150"/>
          </a:xfrm>
          <a:prstGeom prst="rect">
            <a:avLst/>
          </a:prstGeom>
          <a:noFill/>
          <a:ln w="9525">
            <a:noFill/>
            <a:miter lim="800000"/>
            <a:headEnd/>
            <a:tailEnd/>
          </a:ln>
        </p:spPr>
        <p:txBody>
          <a:bodyPr>
            <a:spAutoFit/>
          </a:bodyPr>
          <a:lstStyle/>
          <a:p>
            <a:pPr algn="just">
              <a:spcBef>
                <a:spcPct val="50000"/>
              </a:spcBef>
            </a:pPr>
            <a:r>
              <a:rPr lang="en-US" b="1" i="1">
                <a:solidFill>
                  <a:srgbClr val="FF0000"/>
                </a:solidFill>
              </a:rPr>
              <a:t>Vì sao các tỉnh ven biển có phong trào trồng rừng ngập mặn ?</a:t>
            </a:r>
          </a:p>
        </p:txBody>
      </p:sp>
      <p:sp>
        <p:nvSpPr>
          <p:cNvPr id="26632" name="Text Box 8"/>
          <p:cNvSpPr txBox="1">
            <a:spLocks noChangeArrowheads="1"/>
          </p:cNvSpPr>
          <p:nvPr/>
        </p:nvSpPr>
        <p:spPr bwMode="auto">
          <a:xfrm>
            <a:off x="1066800" y="3733800"/>
            <a:ext cx="73152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vì các tỉnh này làm tốt công tác thông tin, tuyên truyền để người dân hiểu rõ vai trò của rừng ngập mặn đối với việc bảo vệ đê điều.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strips(downLeft)">
                                      <p:cBhvr>
                                        <p:cTn id="7" dur="10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1" nodeType="clickEffect">
                                  <p:stCondLst>
                                    <p:cond delay="0"/>
                                  </p:stCondLst>
                                  <p:childTnLst>
                                    <p:animEffect transition="out" filter="wedge">
                                      <p:cBhvr>
                                        <p:cTn id="11" dur="1000"/>
                                        <p:tgtEl>
                                          <p:spTgt spid="26631"/>
                                        </p:tgtEl>
                                      </p:cBhvr>
                                    </p:animEffect>
                                    <p:set>
                                      <p:cBhvr>
                                        <p:cTn id="12" dur="1" fill="hold">
                                          <p:stCondLst>
                                            <p:cond delay="999"/>
                                          </p:stCondLst>
                                        </p:cTn>
                                        <p:tgtEl>
                                          <p:spTgt spid="26631"/>
                                        </p:tgtEl>
                                        <p:attrNameLst>
                                          <p:attrName>style.visibility</p:attrName>
                                        </p:attrNameLst>
                                      </p:cBhvr>
                                      <p:to>
                                        <p:strVal val="hidden"/>
                                      </p:to>
                                    </p:set>
                                  </p:childTnLst>
                                </p:cTn>
                              </p:par>
                            </p:childTnLst>
                          </p:cTn>
                        </p:par>
                        <p:par>
                          <p:cTn id="13" fill="hold" nodeType="afterGroup">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barn(inHorizontal)">
                                      <p:cBhvr>
                                        <p:cTn id="16"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1" grpId="1"/>
      <p:bldP spid="266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8434" name="Picture 2" descr="TRONGRNM"/>
          <p:cNvPicPr>
            <a:picLocks noChangeAspect="1" noChangeArrowheads="1"/>
          </p:cNvPicPr>
          <p:nvPr/>
        </p:nvPicPr>
        <p:blipFill>
          <a:blip r:embed="rId2"/>
          <a:srcRect/>
          <a:stretch>
            <a:fillRect/>
          </a:stretch>
        </p:blipFill>
        <p:spPr bwMode="auto">
          <a:xfrm>
            <a:off x="0" y="-12700"/>
            <a:ext cx="9144000" cy="6261100"/>
          </a:xfrm>
          <a:prstGeom prst="rect">
            <a:avLst/>
          </a:prstGeom>
          <a:noFill/>
          <a:ln w="9525">
            <a:noFill/>
            <a:miter lim="800000"/>
            <a:headEnd/>
            <a:tailEnd/>
          </a:ln>
        </p:spPr>
      </p:pic>
      <p:sp>
        <p:nvSpPr>
          <p:cNvPr id="18435" name="Text Box 3"/>
          <p:cNvSpPr txBox="1">
            <a:spLocks noChangeArrowheads="1"/>
          </p:cNvSpPr>
          <p:nvPr/>
        </p:nvSpPr>
        <p:spPr bwMode="auto">
          <a:xfrm>
            <a:off x="2362200" y="6194425"/>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9458" name="Picture 2" descr="trongrung2"/>
          <p:cNvPicPr>
            <a:picLocks noChangeAspect="1" noChangeArrowheads="1"/>
          </p:cNvPicPr>
          <p:nvPr/>
        </p:nvPicPr>
        <p:blipFill>
          <a:blip r:embed="rId2"/>
          <a:srcRect/>
          <a:stretch>
            <a:fillRect/>
          </a:stretch>
        </p:blipFill>
        <p:spPr bwMode="auto">
          <a:xfrm>
            <a:off x="0" y="0"/>
            <a:ext cx="9144000" cy="5943600"/>
          </a:xfrm>
          <a:prstGeom prst="rect">
            <a:avLst/>
          </a:prstGeom>
          <a:noFill/>
          <a:ln w="9525">
            <a:noFill/>
            <a:miter lim="800000"/>
            <a:headEnd/>
            <a:tailEnd/>
          </a:ln>
        </p:spPr>
      </p:pic>
      <p:sp>
        <p:nvSpPr>
          <p:cNvPr id="19459" name="Text Box 3"/>
          <p:cNvSpPr txBox="1">
            <a:spLocks noChangeArrowheads="1"/>
          </p:cNvSpPr>
          <p:nvPr/>
        </p:nvSpPr>
        <p:spPr bwMode="auto">
          <a:xfrm>
            <a:off x="2438400" y="5994400"/>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048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048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048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0486"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5609" name="Text Box 9"/>
          <p:cNvSpPr txBox="1">
            <a:spLocks noChangeArrowheads="1"/>
          </p:cNvSpPr>
          <p:nvPr/>
        </p:nvSpPr>
        <p:spPr bwMode="auto">
          <a:xfrm>
            <a:off x="1143000" y="3048000"/>
            <a:ext cx="73152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Nêu tác dụng của rừng ngập mặn khi được phục hồi ?</a:t>
            </a:r>
          </a:p>
        </p:txBody>
      </p:sp>
      <p:sp>
        <p:nvSpPr>
          <p:cNvPr id="25610" name="Text Box 10"/>
          <p:cNvSpPr txBox="1">
            <a:spLocks noChangeArrowheads="1"/>
          </p:cNvSpPr>
          <p:nvPr/>
        </p:nvSpPr>
        <p:spPr bwMode="auto">
          <a:xfrm>
            <a:off x="990600" y="4038600"/>
            <a:ext cx="73914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Rừng ngập mặn được phục hồi đã phát huy tác dụng bảo vệ vững chắc đê biển; tăng thu nhập cho người dân nhờ lượng hải sản tăng nhiều ; các loài chim nước trở nên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anim calcmode="lin" valueType="num">
                                      <p:cBhvr>
                                        <p:cTn id="8" dur="500" fill="hold"/>
                                        <p:tgtEl>
                                          <p:spTgt spid="25609"/>
                                        </p:tgtEl>
                                        <p:attrNameLst>
                                          <p:attrName>ppt_x</p:attrName>
                                        </p:attrNameLst>
                                      </p:cBhvr>
                                      <p:tavLst>
                                        <p:tav tm="0">
                                          <p:val>
                                            <p:strVal val="#ppt_x"/>
                                          </p:val>
                                        </p:tav>
                                        <p:tav tm="100000">
                                          <p:val>
                                            <p:strVal val="#ppt_x"/>
                                          </p:val>
                                        </p:tav>
                                      </p:tavLst>
                                    </p:anim>
                                    <p:anim calcmode="lin" valueType="num">
                                      <p:cBhvr>
                                        <p:cTn id="9" dur="5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1" nodeType="clickEffect">
                                  <p:stCondLst>
                                    <p:cond delay="0"/>
                                  </p:stCondLst>
                                  <p:childTnLst>
                                    <p:animEffect transition="out" filter="fade">
                                      <p:cBhvr>
                                        <p:cTn id="13" dur="500"/>
                                        <p:tgtEl>
                                          <p:spTgt spid="25609"/>
                                        </p:tgtEl>
                                      </p:cBhvr>
                                    </p:animEffect>
                                    <p:anim calcmode="lin" valueType="num">
                                      <p:cBhvr>
                                        <p:cTn id="14" dur="500"/>
                                        <p:tgtEl>
                                          <p:spTgt spid="25609"/>
                                        </p:tgtEl>
                                        <p:attrNameLst>
                                          <p:attrName>ppt_x</p:attrName>
                                        </p:attrNameLst>
                                      </p:cBhvr>
                                      <p:tavLst>
                                        <p:tav tm="0">
                                          <p:val>
                                            <p:strVal val="ppt_x"/>
                                          </p:val>
                                        </p:tav>
                                        <p:tav tm="100000">
                                          <p:val>
                                            <p:strVal val="ppt_x"/>
                                          </p:val>
                                        </p:tav>
                                      </p:tavLst>
                                    </p:anim>
                                    <p:anim calcmode="lin" valueType="num">
                                      <p:cBhvr>
                                        <p:cTn id="15" dur="500"/>
                                        <p:tgtEl>
                                          <p:spTgt spid="25609"/>
                                        </p:tgtEl>
                                        <p:attrNameLst>
                                          <p:attrName>ppt_y</p:attrName>
                                        </p:attrNameLst>
                                      </p:cBhvr>
                                      <p:tavLst>
                                        <p:tav tm="0">
                                          <p:val>
                                            <p:strVal val="ppt_y"/>
                                          </p:val>
                                        </p:tav>
                                        <p:tav tm="100000">
                                          <p:val>
                                            <p:strVal val="ppt_y+.1"/>
                                          </p:val>
                                        </p:tav>
                                      </p:tavLst>
                                    </p:anim>
                                    <p:set>
                                      <p:cBhvr>
                                        <p:cTn id="16" dur="1" fill="hold">
                                          <p:stCondLst>
                                            <p:cond delay="499"/>
                                          </p:stCondLst>
                                        </p:cTn>
                                        <p:tgtEl>
                                          <p:spTgt spid="25609"/>
                                        </p:tgtEl>
                                        <p:attrNameLst>
                                          <p:attrName>style.visibility</p:attrName>
                                        </p:attrNameLst>
                                      </p:cBhvr>
                                      <p:to>
                                        <p:strVal val="hidden"/>
                                      </p:to>
                                    </p:set>
                                  </p:childTnLst>
                                </p:cTn>
                              </p:par>
                            </p:childTnLst>
                          </p:cTn>
                        </p:par>
                        <p:par>
                          <p:cTn id="17" fill="hold" nodeType="afterGroup">
                            <p:stCondLst>
                              <p:cond delay="500"/>
                            </p:stCondLst>
                            <p:childTnLst>
                              <p:par>
                                <p:cTn id="18" presetID="29" presetClass="entr" presetSubtype="0" fill="hold" grpId="0" nodeType="afterEffect">
                                  <p:stCondLst>
                                    <p:cond delay="0"/>
                                  </p:stCondLst>
                                  <p:childTnLst>
                                    <p:set>
                                      <p:cBhvr>
                                        <p:cTn id="19" dur="1" fill="hold">
                                          <p:stCondLst>
                                            <p:cond delay="0"/>
                                          </p:stCondLst>
                                        </p:cTn>
                                        <p:tgtEl>
                                          <p:spTgt spid="25610"/>
                                        </p:tgtEl>
                                        <p:attrNameLst>
                                          <p:attrName>style.visibility</p:attrName>
                                        </p:attrNameLst>
                                      </p:cBhvr>
                                      <p:to>
                                        <p:strVal val="visible"/>
                                      </p:to>
                                    </p:set>
                                    <p:anim calcmode="lin" valueType="num">
                                      <p:cBhvr>
                                        <p:cTn id="20" dur="500" fill="hold"/>
                                        <p:tgtEl>
                                          <p:spTgt spid="25610"/>
                                        </p:tgtEl>
                                        <p:attrNameLst>
                                          <p:attrName>ppt_x</p:attrName>
                                        </p:attrNameLst>
                                      </p:cBhvr>
                                      <p:tavLst>
                                        <p:tav tm="0">
                                          <p:val>
                                            <p:strVal val="#ppt_x-.2"/>
                                          </p:val>
                                        </p:tav>
                                        <p:tav tm="100000">
                                          <p:val>
                                            <p:strVal val="#ppt_x"/>
                                          </p:val>
                                        </p:tav>
                                      </p:tavLst>
                                    </p:anim>
                                    <p:anim calcmode="lin" valueType="num">
                                      <p:cBhvr>
                                        <p:cTn id="21" dur="500" fill="hold"/>
                                        <p:tgtEl>
                                          <p:spTgt spid="25610"/>
                                        </p:tgtEl>
                                        <p:attrNameLst>
                                          <p:attrName>ppt_y</p:attrName>
                                        </p:attrNameLst>
                                      </p:cBhvr>
                                      <p:tavLst>
                                        <p:tav tm="0">
                                          <p:val>
                                            <p:strVal val="#ppt_y"/>
                                          </p:val>
                                        </p:tav>
                                        <p:tav tm="100000">
                                          <p:val>
                                            <p:strVal val="#ppt_y"/>
                                          </p:val>
                                        </p:tav>
                                      </p:tavLst>
                                    </p:anim>
                                    <p:animEffect transition="in" filter="wipe(right)" prLst="gradientSize: 0.1">
                                      <p:cBhvr>
                                        <p:cTn id="2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09" grpId="1"/>
      <p:bldP spid="2561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1506" name="Picture 2" descr="nuoi%20trong"/>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
        <p:nvSpPr>
          <p:cNvPr id="21507" name="Text Box 3"/>
          <p:cNvSpPr txBox="1">
            <a:spLocks noChangeArrowheads="1"/>
          </p:cNvSpPr>
          <p:nvPr/>
        </p:nvSpPr>
        <p:spPr bwMode="auto">
          <a:xfrm>
            <a:off x="2438400" y="6092825"/>
            <a:ext cx="46482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BẮT HẢI SẢN</a:t>
            </a:r>
          </a:p>
        </p:txBody>
      </p:sp>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tramchim1"/>
          <p:cNvPicPr>
            <a:picLocks noChangeAspect="1" noChangeArrowheads="1"/>
          </p:cNvPicPr>
          <p:nvPr/>
        </p:nvPicPr>
        <p:blipFill>
          <a:blip r:embed="rId2"/>
          <a:srcRect/>
          <a:stretch>
            <a:fillRect/>
          </a:stretch>
        </p:blipFill>
        <p:spPr bwMode="auto">
          <a:xfrm>
            <a:off x="0" y="0"/>
            <a:ext cx="9144000" cy="6176963"/>
          </a:xfrm>
          <a:prstGeom prst="rect">
            <a:avLst/>
          </a:prstGeom>
          <a:noFill/>
          <a:ln w="9525">
            <a:noFill/>
            <a:miter lim="800000"/>
            <a:headEnd/>
            <a:tailEnd/>
          </a:ln>
        </p:spPr>
      </p:pic>
      <p:sp>
        <p:nvSpPr>
          <p:cNvPr id="22533" name="Text Box 5"/>
          <p:cNvSpPr txBox="1">
            <a:spLocks noChangeArrowheads="1"/>
          </p:cNvSpPr>
          <p:nvPr/>
        </p:nvSpPr>
        <p:spPr bwMode="auto">
          <a:xfrm>
            <a:off x="0" y="6169025"/>
            <a:ext cx="9144000" cy="701675"/>
          </a:xfrm>
          <a:prstGeom prst="rect">
            <a:avLst/>
          </a:prstGeom>
          <a:noFill/>
          <a:ln w="9525">
            <a:noFill/>
            <a:miter lim="800000"/>
            <a:headEnd/>
            <a:tailEnd/>
          </a:ln>
        </p:spPr>
        <p:txBody>
          <a:bodyPr>
            <a:spAutoFit/>
          </a:bodyPr>
          <a:lstStyle/>
          <a:p>
            <a:pPr algn="ctr">
              <a:spcBef>
                <a:spcPct val="50000"/>
              </a:spcBef>
            </a:pPr>
            <a:r>
              <a:rPr lang="en-US" sz="4000" b="1">
                <a:solidFill>
                  <a:srgbClr val="6600FF"/>
                </a:solidFill>
              </a:rPr>
              <a:t>ĐỘNG VẬT Ở RỪNG NGẬP MẶN</a:t>
            </a: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4" name="Picture 2" descr="RUNGGOCONG"/>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23555" name="Text Box 3"/>
          <p:cNvSpPr txBox="1">
            <a:spLocks noChangeArrowheads="1"/>
          </p:cNvSpPr>
          <p:nvPr/>
        </p:nvSpPr>
        <p:spPr bwMode="auto">
          <a:xfrm>
            <a:off x="0" y="6096000"/>
            <a:ext cx="91440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RỪNG PHÒNG HỘ Ở GÒ CÔNG</a:t>
            </a:r>
          </a:p>
        </p:txBody>
      </p:sp>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Thứ </a:t>
            </a:r>
            <a:r>
              <a:rPr lang="en-US" sz="2400" b="1" i="1" smtClean="0">
                <a:solidFill>
                  <a:srgbClr val="0000FF"/>
                </a:solidFill>
              </a:rPr>
              <a:t>ba </a:t>
            </a:r>
            <a:r>
              <a:rPr lang="en-US" sz="2400" b="1" i="1">
                <a:solidFill>
                  <a:srgbClr val="0000FF"/>
                </a:solidFill>
              </a:rPr>
              <a:t>ngày </a:t>
            </a:r>
            <a:r>
              <a:rPr lang="en-US" sz="2400" b="1" i="1" smtClean="0">
                <a:solidFill>
                  <a:srgbClr val="0000FF"/>
                </a:solidFill>
              </a:rPr>
              <a:t>30 </a:t>
            </a:r>
            <a:r>
              <a:rPr lang="en-US" sz="2400" b="1" i="1">
                <a:solidFill>
                  <a:srgbClr val="0000FF"/>
                </a:solidFill>
              </a:rPr>
              <a:t>tháng 11 năm </a:t>
            </a:r>
            <a:r>
              <a:rPr lang="en-US" sz="2400" b="1" i="1" smtClean="0">
                <a:solidFill>
                  <a:srgbClr val="0000FF"/>
                </a:solidFill>
              </a:rPr>
              <a:t>2021</a:t>
            </a:r>
            <a:endParaRPr lang="en-US" sz="2400" b="1" i="1">
              <a:solidFill>
                <a:srgbClr val="0000FF"/>
              </a:solidFill>
            </a:endParaRP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pic>
        <p:nvPicPr>
          <p:cNvPr id="8192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strips(downLeft)">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45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45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4581"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2" name="Text Box 6"/>
          <p:cNvSpPr txBox="1">
            <a:spLocks noChangeArrowheads="1"/>
          </p:cNvSpPr>
          <p:nvPr/>
        </p:nvSpPr>
        <p:spPr bwMode="auto">
          <a:xfrm>
            <a:off x="1371600" y="2514600"/>
            <a:ext cx="4419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52233" name="Text Box 9"/>
          <p:cNvSpPr txBox="1">
            <a:spLocks noChangeArrowheads="1"/>
          </p:cNvSpPr>
          <p:nvPr/>
        </p:nvSpPr>
        <p:spPr bwMode="auto">
          <a:xfrm>
            <a:off x="1371600" y="3000375"/>
            <a:ext cx="7086600" cy="519113"/>
          </a:xfrm>
          <a:prstGeom prst="rect">
            <a:avLst/>
          </a:prstGeom>
          <a:noFill/>
          <a:ln w="9525">
            <a:noFill/>
            <a:miter lim="800000"/>
            <a:headEnd/>
            <a:tailEnd/>
          </a:ln>
        </p:spPr>
        <p:txBody>
          <a:bodyPr>
            <a:spAutoFit/>
          </a:bodyPr>
          <a:lstStyle/>
          <a:p>
            <a:pPr>
              <a:spcBef>
                <a:spcPct val="50000"/>
              </a:spcBef>
            </a:pPr>
            <a:r>
              <a:rPr lang="en-US" b="1" i="1">
                <a:solidFill>
                  <a:srgbClr val="FF0000"/>
                </a:solidFill>
              </a:rPr>
              <a:t>Bài văn cung cấp cho em thông tin gì ?</a:t>
            </a:r>
          </a:p>
        </p:txBody>
      </p:sp>
      <p:sp>
        <p:nvSpPr>
          <p:cNvPr id="52234" name="Text Box 10"/>
          <p:cNvSpPr txBox="1">
            <a:spLocks noChangeArrowheads="1"/>
          </p:cNvSpPr>
          <p:nvPr/>
        </p:nvSpPr>
        <p:spPr bwMode="auto">
          <a:xfrm>
            <a:off x="1143000" y="3457575"/>
            <a:ext cx="71628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Bài văn giúp chúng ta hiểu trồng rừng ngập mặn có tác dụng bảo vệ vững chắc đê biển ; tăng thu nhập cho người dân nhờ tăng sản lượng thu hoạch hải sản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fade">
                                      <p:cBhvr>
                                        <p:cTn id="7" dur="500"/>
                                        <p:tgtEl>
                                          <p:spTgt spid="52233"/>
                                        </p:tgtEl>
                                      </p:cBhvr>
                                    </p:animEffect>
                                    <p:anim calcmode="lin" valueType="num">
                                      <p:cBhvr>
                                        <p:cTn id="8" dur="500" fill="hold"/>
                                        <p:tgtEl>
                                          <p:spTgt spid="52233"/>
                                        </p:tgtEl>
                                        <p:attrNameLst>
                                          <p:attrName>ppt_x</p:attrName>
                                        </p:attrNameLst>
                                      </p:cBhvr>
                                      <p:tavLst>
                                        <p:tav tm="0">
                                          <p:val>
                                            <p:strVal val="#ppt_x"/>
                                          </p:val>
                                        </p:tav>
                                        <p:tav tm="100000">
                                          <p:val>
                                            <p:strVal val="#ppt_x"/>
                                          </p:val>
                                        </p:tav>
                                      </p:tavLst>
                                    </p:anim>
                                    <p:anim calcmode="lin" valueType="num">
                                      <p:cBhvr>
                                        <p:cTn id="9" dur="500" fill="hold"/>
                                        <p:tgtEl>
                                          <p:spTgt spid="522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500"/>
                                        <p:tgtEl>
                                          <p:spTgt spid="52233"/>
                                        </p:tgtEl>
                                        <p:attrNameLst>
                                          <p:attrName>ppt_x</p:attrName>
                                        </p:attrNameLst>
                                      </p:cBhvr>
                                      <p:tavLst>
                                        <p:tav tm="0">
                                          <p:val>
                                            <p:strVal val="ppt_x"/>
                                          </p:val>
                                        </p:tav>
                                        <p:tav tm="100000">
                                          <p:val>
                                            <p:strVal val="ppt_x-.2"/>
                                          </p:val>
                                        </p:tav>
                                      </p:tavLst>
                                    </p:anim>
                                    <p:anim calcmode="lin" valueType="num">
                                      <p:cBhvr>
                                        <p:cTn id="14" dur="500"/>
                                        <p:tgtEl>
                                          <p:spTgt spid="52233"/>
                                        </p:tgtEl>
                                        <p:attrNameLst>
                                          <p:attrName>ppt_y</p:attrName>
                                        </p:attrNameLst>
                                      </p:cBhvr>
                                      <p:tavLst>
                                        <p:tav tm="0">
                                          <p:val>
                                            <p:strVal val="ppt_y"/>
                                          </p:val>
                                        </p:tav>
                                        <p:tav tm="100000">
                                          <p:val>
                                            <p:strVal val="ppt_y"/>
                                          </p:val>
                                        </p:tav>
                                      </p:tavLst>
                                    </p:anim>
                                    <p:animEffect transition="out" filter="fade">
                                      <p:cBhvr>
                                        <p:cTn id="15" dur="500"/>
                                        <p:tgtEl>
                                          <p:spTgt spid="52233"/>
                                        </p:tgtEl>
                                      </p:cBhvr>
                                    </p:animEffect>
                                    <p:set>
                                      <p:cBhvr>
                                        <p:cTn id="16" dur="1" fill="hold">
                                          <p:stCondLst>
                                            <p:cond delay="499"/>
                                          </p:stCondLst>
                                        </p:cTn>
                                        <p:tgtEl>
                                          <p:spTgt spid="52233"/>
                                        </p:tgtEl>
                                        <p:attrNameLst>
                                          <p:attrName>style.visibility</p:attrName>
                                        </p:attrNameLst>
                                      </p:cBhvr>
                                      <p:to>
                                        <p:strVal val="hidden"/>
                                      </p:to>
                                    </p:set>
                                  </p:childTnLst>
                                </p:cTn>
                              </p:par>
                            </p:childTnLst>
                          </p:cTn>
                        </p:par>
                        <p:par>
                          <p:cTn id="17" fill="hold" nodeType="afterGroup">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52234"/>
                                        </p:tgtEl>
                                        <p:attrNameLst>
                                          <p:attrName>style.visibility</p:attrName>
                                        </p:attrNameLst>
                                      </p:cBhvr>
                                      <p:to>
                                        <p:strVal val="visible"/>
                                      </p:to>
                                    </p:set>
                                    <p:animEffect transition="in" filter="diamond(in)">
                                      <p:cBhvr>
                                        <p:cTn id="20" dur="10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3" grpId="1"/>
      <p:bldP spid="522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amp;t=1&amp;usg=__z7rD2iYg7gRwoNlcS6MtZlxc0Dg="/>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7244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5" descr="7D0FEE75270A48C9AFA3AFD2EF438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743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1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edge">
                                      <p:cBhvr>
                                        <p:cTn id="7" dur="2000"/>
                                        <p:tgtEl>
                                          <p:spTgt spid="49156"/>
                                        </p:tgtEl>
                                      </p:cBhvr>
                                    </p:animEffect>
                                  </p:childTnLst>
                                </p:cTn>
                              </p:par>
                              <p:par>
                                <p:cTn id="8" presetID="20" presetClass="entr" presetSubtype="0" fill="hold"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wedge">
                                      <p:cBhvr>
                                        <p:cTn id="10" dur="2000"/>
                                        <p:tgtEl>
                                          <p:spTgt spid="49158"/>
                                        </p:tgtEl>
                                      </p:cBhvr>
                                    </p:animEffect>
                                  </p:childTnLst>
                                </p:cTn>
                              </p:par>
                              <p:par>
                                <p:cTn id="11" presetID="20"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wedge">
                                      <p:cBhvr>
                                        <p:cTn id="13" dur="2000"/>
                                        <p:tgtEl>
                                          <p:spTgt spid="49157"/>
                                        </p:tgtEl>
                                      </p:cBhvr>
                                    </p:animEffect>
                                  </p:childTnLst>
                                </p:cTn>
                              </p:par>
                              <p:par>
                                <p:cTn id="14" presetID="20" presetClass="entr" presetSubtype="0" fill="hold" nodeType="withEffect">
                                  <p:stCondLst>
                                    <p:cond delay="0"/>
                                  </p:stCondLst>
                                  <p:childTnLst>
                                    <p:set>
                                      <p:cBhvr>
                                        <p:cTn id="15" dur="1" fill="hold">
                                          <p:stCondLst>
                                            <p:cond delay="0"/>
                                          </p:stCondLst>
                                        </p:cTn>
                                        <p:tgtEl>
                                          <p:spTgt spid="49155"/>
                                        </p:tgtEl>
                                        <p:attrNameLst>
                                          <p:attrName>style.visibility</p:attrName>
                                        </p:attrNameLst>
                                      </p:cBhvr>
                                      <p:to>
                                        <p:strVal val="visible"/>
                                      </p:to>
                                    </p:set>
                                    <p:animEffect transition="in" filter="wedge">
                                      <p:cBhvr>
                                        <p:cTn id="16"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vi-VN" altLang="vi-VN" smtClean="0"/>
          </a:p>
        </p:txBody>
      </p:sp>
      <p:pic>
        <p:nvPicPr>
          <p:cNvPr id="50179" name="Picture 3" descr="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826000" cy="3581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descr="o_l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3082008173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052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3575437175_22e457ab88_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7100"/>
            <a:ext cx="4495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250520081939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images255560_6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725" y="0"/>
            <a:ext cx="44862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653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heel(4)">
                                      <p:cBhvr>
                                        <p:cTn id="7" dur="2000"/>
                                        <p:tgtEl>
                                          <p:spTgt spid="50179"/>
                                        </p:tgtEl>
                                      </p:cBhvr>
                                    </p:animEffect>
                                  </p:childTnLst>
                                </p:cTn>
                              </p:par>
                              <p:par>
                                <p:cTn id="8" presetID="21" presetClass="entr" presetSubtype="4"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wheel(4)">
                                      <p:cBhvr>
                                        <p:cTn id="10" dur="2000"/>
                                        <p:tgtEl>
                                          <p:spTgt spid="50180"/>
                                        </p:tgtEl>
                                      </p:cBhvr>
                                    </p:animEffect>
                                  </p:childTnLst>
                                </p:cTn>
                              </p:par>
                              <p:par>
                                <p:cTn id="11" presetID="21" presetClass="entr" presetSubtype="4" fill="hold" nodeType="withEffect">
                                  <p:stCondLst>
                                    <p:cond delay="0"/>
                                  </p:stCondLst>
                                  <p:childTnLst>
                                    <p:set>
                                      <p:cBhvr>
                                        <p:cTn id="12" dur="1" fill="hold">
                                          <p:stCondLst>
                                            <p:cond delay="0"/>
                                          </p:stCondLst>
                                        </p:cTn>
                                        <p:tgtEl>
                                          <p:spTgt spid="50181"/>
                                        </p:tgtEl>
                                        <p:attrNameLst>
                                          <p:attrName>style.visibility</p:attrName>
                                        </p:attrNameLst>
                                      </p:cBhvr>
                                      <p:to>
                                        <p:strVal val="visible"/>
                                      </p:to>
                                    </p:set>
                                    <p:animEffect transition="in" filter="wheel(4)">
                                      <p:cBhvr>
                                        <p:cTn id="13" dur="2000"/>
                                        <p:tgtEl>
                                          <p:spTgt spid="50181"/>
                                        </p:tgtEl>
                                      </p:cBhvr>
                                    </p:animEffect>
                                  </p:childTnLst>
                                </p:cTn>
                              </p:par>
                              <p:par>
                                <p:cTn id="14" presetID="21" presetClass="entr" presetSubtype="4" fill="hold" nodeType="withEffect">
                                  <p:stCondLst>
                                    <p:cond delay="0"/>
                                  </p:stCondLst>
                                  <p:childTnLst>
                                    <p:set>
                                      <p:cBhvr>
                                        <p:cTn id="15" dur="1" fill="hold">
                                          <p:stCondLst>
                                            <p:cond delay="0"/>
                                          </p:stCondLst>
                                        </p:cTn>
                                        <p:tgtEl>
                                          <p:spTgt spid="50182"/>
                                        </p:tgtEl>
                                        <p:attrNameLst>
                                          <p:attrName>style.visibility</p:attrName>
                                        </p:attrNameLst>
                                      </p:cBhvr>
                                      <p:to>
                                        <p:strVal val="visible"/>
                                      </p:to>
                                    </p:set>
                                    <p:animEffect transition="in" filter="wheel(4)">
                                      <p:cBhvr>
                                        <p:cTn id="16" dur="2000"/>
                                        <p:tgtEl>
                                          <p:spTgt spid="501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0184"/>
                                        </p:tgtEl>
                                        <p:attrNameLst>
                                          <p:attrName>style.visibility</p:attrName>
                                        </p:attrNameLst>
                                      </p:cBhvr>
                                      <p:to>
                                        <p:strVal val="visible"/>
                                      </p:to>
                                    </p:set>
                                    <p:animEffect transition="in" filter="wedge">
                                      <p:cBhvr>
                                        <p:cTn id="21" dur="2000"/>
                                        <p:tgtEl>
                                          <p:spTgt spid="50184"/>
                                        </p:tgtEl>
                                      </p:cBhvr>
                                    </p:animEffect>
                                  </p:childTnLst>
                                </p:cTn>
                              </p:par>
                              <p:par>
                                <p:cTn id="22" presetID="20" presetClass="entr" presetSubtype="0" fill="hold" nodeType="withEffect">
                                  <p:stCondLst>
                                    <p:cond delay="0"/>
                                  </p:stCondLst>
                                  <p:childTnLst>
                                    <p:set>
                                      <p:cBhvr>
                                        <p:cTn id="23" dur="1" fill="hold">
                                          <p:stCondLst>
                                            <p:cond delay="0"/>
                                          </p:stCondLst>
                                        </p:cTn>
                                        <p:tgtEl>
                                          <p:spTgt spid="50186"/>
                                        </p:tgtEl>
                                        <p:attrNameLst>
                                          <p:attrName>style.visibility</p:attrName>
                                        </p:attrNameLst>
                                      </p:cBhvr>
                                      <p:to>
                                        <p:strVal val="visible"/>
                                      </p:to>
                                    </p:set>
                                    <p:animEffect transition="in" filter="wedge">
                                      <p:cBhvr>
                                        <p:cTn id="24" dur="2000"/>
                                        <p:tgtEl>
                                          <p:spTgt spid="50186"/>
                                        </p:tgtEl>
                                      </p:cBhvr>
                                    </p:animEffect>
                                  </p:childTnLst>
                                </p:cTn>
                              </p:par>
                              <p:par>
                                <p:cTn id="25" presetID="20" presetClass="entr" presetSubtype="0" fill="hold" nodeType="withEffect">
                                  <p:stCondLst>
                                    <p:cond delay="0"/>
                                  </p:stCondLst>
                                  <p:childTnLst>
                                    <p:set>
                                      <p:cBhvr>
                                        <p:cTn id="26" dur="1" fill="hold">
                                          <p:stCondLst>
                                            <p:cond delay="0"/>
                                          </p:stCondLst>
                                        </p:cTn>
                                        <p:tgtEl>
                                          <p:spTgt spid="50183"/>
                                        </p:tgtEl>
                                        <p:attrNameLst>
                                          <p:attrName>style.visibility</p:attrName>
                                        </p:attrNameLst>
                                      </p:cBhvr>
                                      <p:to>
                                        <p:strVal val="visible"/>
                                      </p:to>
                                    </p:set>
                                    <p:animEffect transition="in" filter="wedge">
                                      <p:cBhvr>
                                        <p:cTn id="27" dur="2000"/>
                                        <p:tgtEl>
                                          <p:spTgt spid="50183"/>
                                        </p:tgtEl>
                                      </p:cBhvr>
                                    </p:animEffect>
                                  </p:childTnLst>
                                </p:cTn>
                              </p:par>
                              <p:par>
                                <p:cTn id="28" presetID="20" presetClass="entr" presetSubtype="0" fill="hold" nodeType="withEffect">
                                  <p:stCondLst>
                                    <p:cond delay="0"/>
                                  </p:stCondLst>
                                  <p:childTnLst>
                                    <p:set>
                                      <p:cBhvr>
                                        <p:cTn id="29" dur="1" fill="hold">
                                          <p:stCondLst>
                                            <p:cond delay="0"/>
                                          </p:stCondLst>
                                        </p:cTn>
                                        <p:tgtEl>
                                          <p:spTgt spid="50185"/>
                                        </p:tgtEl>
                                        <p:attrNameLst>
                                          <p:attrName>style.visibility</p:attrName>
                                        </p:attrNameLst>
                                      </p:cBhvr>
                                      <p:to>
                                        <p:strVal val="visible"/>
                                      </p:to>
                                    </p:set>
                                    <p:animEffect transition="in" filter="wedge">
                                      <p:cBhvr>
                                        <p:cTn id="30"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vi-VN" altLang="vi-VN" smtClean="0"/>
          </a:p>
        </p:txBody>
      </p:sp>
      <p:pic>
        <p:nvPicPr>
          <p:cNvPr id="51203" name="Picture 3" descr="baovesa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t128056"/>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52400"/>
            <a:ext cx="45720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5"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image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amp;t=1&amp;usg=__7YIahxj_aFMbhifymP4Izf60vX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524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5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amp;t=1&amp;usg=__9GHwuHQViiE7TzLiJUiVgMB0qt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52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130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heel(4)">
                                      <p:cBhvr>
                                        <p:cTn id="7" dur="2000"/>
                                        <p:tgtEl>
                                          <p:spTgt spid="51204"/>
                                        </p:tgtEl>
                                      </p:cBhvr>
                                    </p:animEffect>
                                  </p:childTnLst>
                                </p:cTn>
                              </p:par>
                              <p:par>
                                <p:cTn id="8" presetID="21" presetClass="entr" presetSubtype="4" fill="hold" nodeType="withEffect">
                                  <p:stCondLst>
                                    <p:cond delay="0"/>
                                  </p:stCondLst>
                                  <p:childTnLst>
                                    <p:set>
                                      <p:cBhvr>
                                        <p:cTn id="9" dur="1" fill="hold">
                                          <p:stCondLst>
                                            <p:cond delay="0"/>
                                          </p:stCondLst>
                                        </p:cTn>
                                        <p:tgtEl>
                                          <p:spTgt spid="51208"/>
                                        </p:tgtEl>
                                        <p:attrNameLst>
                                          <p:attrName>style.visibility</p:attrName>
                                        </p:attrNameLst>
                                      </p:cBhvr>
                                      <p:to>
                                        <p:strVal val="visible"/>
                                      </p:to>
                                    </p:set>
                                    <p:animEffect transition="in" filter="wheel(4)">
                                      <p:cBhvr>
                                        <p:cTn id="10" dur="2000"/>
                                        <p:tgtEl>
                                          <p:spTgt spid="51208"/>
                                        </p:tgtEl>
                                      </p:cBhvr>
                                    </p:animEffect>
                                  </p:childTnLst>
                                </p:cTn>
                              </p:par>
                              <p:par>
                                <p:cTn id="11" presetID="21" presetClass="entr" presetSubtype="4"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wheel(4)">
                                      <p:cBhvr>
                                        <p:cTn id="13" dur="2000"/>
                                        <p:tgtEl>
                                          <p:spTgt spid="51205"/>
                                        </p:tgtEl>
                                      </p:cBhvr>
                                    </p:animEffect>
                                  </p:childTnLst>
                                </p:cTn>
                              </p:par>
                              <p:par>
                                <p:cTn id="14" presetID="21" presetClass="entr" presetSubtype="4"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wheel(4)">
                                      <p:cBhvr>
                                        <p:cTn id="16" dur="2000"/>
                                        <p:tgtEl>
                                          <p:spTgt spid="51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1207"/>
                                        </p:tgtEl>
                                        <p:attrNameLst>
                                          <p:attrName>style.visibility</p:attrName>
                                        </p:attrNameLst>
                                      </p:cBhvr>
                                      <p:to>
                                        <p:strVal val="visible"/>
                                      </p:to>
                                    </p:set>
                                    <p:animEffect transition="in" filter="wedge">
                                      <p:cBhvr>
                                        <p:cTn id="21" dur="2000"/>
                                        <p:tgtEl>
                                          <p:spTgt spid="51207"/>
                                        </p:tgtEl>
                                      </p:cBhvr>
                                    </p:animEffect>
                                  </p:childTnLst>
                                </p:cTn>
                              </p:par>
                              <p:par>
                                <p:cTn id="22" presetID="20" presetClass="entr" presetSubtype="0" fill="hold" nodeType="withEffect">
                                  <p:stCondLst>
                                    <p:cond delay="0"/>
                                  </p:stCondLst>
                                  <p:childTnLst>
                                    <p:set>
                                      <p:cBhvr>
                                        <p:cTn id="23" dur="1" fill="hold">
                                          <p:stCondLst>
                                            <p:cond delay="0"/>
                                          </p:stCondLst>
                                        </p:cTn>
                                        <p:tgtEl>
                                          <p:spTgt spid="51210"/>
                                        </p:tgtEl>
                                        <p:attrNameLst>
                                          <p:attrName>style.visibility</p:attrName>
                                        </p:attrNameLst>
                                      </p:cBhvr>
                                      <p:to>
                                        <p:strVal val="visible"/>
                                      </p:to>
                                    </p:set>
                                    <p:animEffect transition="in" filter="wedge">
                                      <p:cBhvr>
                                        <p:cTn id="24" dur="2000"/>
                                        <p:tgtEl>
                                          <p:spTgt spid="51210"/>
                                        </p:tgtEl>
                                      </p:cBhvr>
                                    </p:animEffect>
                                  </p:childTnLst>
                                </p:cTn>
                              </p:par>
                              <p:par>
                                <p:cTn id="25" presetID="20" presetClass="entr" presetSubtype="0" fill="hold" nodeType="withEffect">
                                  <p:stCondLst>
                                    <p:cond delay="0"/>
                                  </p:stCondLst>
                                  <p:childTnLst>
                                    <p:set>
                                      <p:cBhvr>
                                        <p:cTn id="26" dur="1" fill="hold">
                                          <p:stCondLst>
                                            <p:cond delay="0"/>
                                          </p:stCondLst>
                                        </p:cTn>
                                        <p:tgtEl>
                                          <p:spTgt spid="51206"/>
                                        </p:tgtEl>
                                        <p:attrNameLst>
                                          <p:attrName>style.visibility</p:attrName>
                                        </p:attrNameLst>
                                      </p:cBhvr>
                                      <p:to>
                                        <p:strVal val="visible"/>
                                      </p:to>
                                    </p:set>
                                    <p:animEffect transition="in" filter="wedge">
                                      <p:cBhvr>
                                        <p:cTn id="27" dur="2000"/>
                                        <p:tgtEl>
                                          <p:spTgt spid="51206"/>
                                        </p:tgtEl>
                                      </p:cBhvr>
                                    </p:animEffect>
                                  </p:childTnLst>
                                </p:cTn>
                              </p:par>
                              <p:par>
                                <p:cTn id="28" presetID="20" presetClass="entr" presetSubtype="0" fill="hold" nodeType="withEffect">
                                  <p:stCondLst>
                                    <p:cond delay="0"/>
                                  </p:stCondLst>
                                  <p:childTnLst>
                                    <p:set>
                                      <p:cBhvr>
                                        <p:cTn id="29" dur="1" fill="hold">
                                          <p:stCondLst>
                                            <p:cond delay="0"/>
                                          </p:stCondLst>
                                        </p:cTn>
                                        <p:tgtEl>
                                          <p:spTgt spid="51209"/>
                                        </p:tgtEl>
                                        <p:attrNameLst>
                                          <p:attrName>style.visibility</p:attrName>
                                        </p:attrNameLst>
                                      </p:cBhvr>
                                      <p:to>
                                        <p:strVal val="visible"/>
                                      </p:to>
                                    </p:set>
                                    <p:animEffect transition="in" filter="wedge">
                                      <p:cBhvr>
                                        <p:cTn id="30" dur="2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vi-VN" altLang="vi-VN" smtClean="0"/>
          </a:p>
        </p:txBody>
      </p:sp>
      <p:sp>
        <p:nvSpPr>
          <p:cNvPr id="20483" name="Rectangle 3"/>
          <p:cNvSpPr>
            <a:spLocks noGrp="1" noChangeArrowheads="1"/>
          </p:cNvSpPr>
          <p:nvPr>
            <p:ph type="body" idx="1"/>
          </p:nvPr>
        </p:nvSpPr>
        <p:spPr/>
        <p:txBody>
          <a:bodyPr/>
          <a:lstStyle/>
          <a:p>
            <a:endParaRPr lang="vi-VN" altLang="vi-VN" smtClean="0"/>
          </a:p>
        </p:txBody>
      </p:sp>
      <p:pic>
        <p:nvPicPr>
          <p:cNvPr id="20484" name="Picture 4" descr="20072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28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708400" y="677863"/>
            <a:ext cx="154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800" b="1">
                <a:solidFill>
                  <a:srgbClr val="0000CC"/>
                </a:solidFill>
              </a:rPr>
              <a:t>Tập đọc</a:t>
            </a:r>
          </a:p>
        </p:txBody>
      </p:sp>
      <p:graphicFrame>
        <p:nvGraphicFramePr>
          <p:cNvPr id="28711" name="Group 39"/>
          <p:cNvGraphicFramePr>
            <a:graphicFrameLocks noGrp="1"/>
          </p:cNvGraphicFramePr>
          <p:nvPr/>
        </p:nvGraphicFramePr>
        <p:xfrm>
          <a:off x="468313" y="2212975"/>
          <a:ext cx="8020050" cy="639812"/>
        </p:xfrm>
        <a:graphic>
          <a:graphicData uri="http://schemas.openxmlformats.org/drawingml/2006/table">
            <a:tbl>
              <a:tblPr/>
              <a:tblGrid>
                <a:gridCol w="8020050"/>
              </a:tblGrid>
              <a:tr h="6397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nêu</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nội</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dung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chính</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smtClean="0">
                          <a:ln>
                            <a:noFill/>
                          </a:ln>
                          <a:solidFill>
                            <a:srgbClr val="FF0000"/>
                          </a:solidFill>
                          <a:effectLst/>
                          <a:latin typeface="Times New Roman" pitchFamily="18" charset="0"/>
                          <a:cs typeface="Times New Roman" pitchFamily="18" charset="0"/>
                        </a:rPr>
                        <a:t>bài</a:t>
                      </a:r>
                      <a:r>
                        <a:rPr kumimoji="0" lang="en-US" altLang="vi-VN" sz="3600" b="0" i="1" u="none" strike="noStrike" cap="none" normalizeH="0" baseline="0" dirty="0" smtClean="0">
                          <a:ln>
                            <a:noFill/>
                          </a:ln>
                          <a:solidFill>
                            <a:srgbClr val="FF0000"/>
                          </a:solidFill>
                          <a:effectLst/>
                          <a:latin typeface="Times New Roman" pitchFamily="18" charset="0"/>
                          <a:cs typeface="Times New Roman" pitchFamily="18" charset="0"/>
                        </a:rPr>
                        <a:t> ?  </a:t>
                      </a:r>
                    </a:p>
                  </a:txBody>
                  <a:tcPr marT="45586" marB="45586"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8727" name="Group 55"/>
          <p:cNvGraphicFramePr>
            <a:graphicFrameLocks noGrp="1"/>
          </p:cNvGraphicFramePr>
          <p:nvPr>
            <p:extLst>
              <p:ext uri="{D42A27DB-BD31-4B8C-83A1-F6EECF244321}">
                <p14:modId xmlns:p14="http://schemas.microsoft.com/office/powerpoint/2010/main" val="1464538247"/>
              </p:ext>
            </p:extLst>
          </p:nvPr>
        </p:nvGraphicFramePr>
        <p:xfrm>
          <a:off x="566738" y="1981200"/>
          <a:ext cx="8137525" cy="2066925"/>
        </p:xfrm>
        <a:graphic>
          <a:graphicData uri="http://schemas.openxmlformats.org/drawingml/2006/table">
            <a:tbl>
              <a:tblPr/>
              <a:tblGrid>
                <a:gridCol w="8137525"/>
              </a:tblGrid>
              <a:tr h="20669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algn="just">
                        <a:spcBef>
                          <a:spcPct val="50000"/>
                        </a:spcBef>
                      </a:pPr>
                      <a:r>
                        <a:rPr kumimoji="0" lang="en-US" altLang="vi-VN" sz="3200" b="0"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altLang="vi-VN" sz="3200" b="0" i="0" u="none" strike="noStrike" cap="none" normalizeH="0" baseline="0" dirty="0" err="1" smtClean="0">
                          <a:ln>
                            <a:noFill/>
                          </a:ln>
                          <a:solidFill>
                            <a:srgbClr val="FF0000"/>
                          </a:solidFill>
                          <a:effectLst/>
                          <a:latin typeface="Times New Roman" pitchFamily="18" charset="0"/>
                          <a:cs typeface="Times New Roman" pitchFamily="18" charset="0"/>
                        </a:rPr>
                        <a:t>Nội</a:t>
                      </a:r>
                      <a:r>
                        <a:rPr kumimoji="0" lang="en-US" altLang="vi-VN" sz="3200" b="0" i="0" u="none" strike="noStrike" cap="none" normalizeH="0" baseline="0" dirty="0" smtClean="0">
                          <a:ln>
                            <a:noFill/>
                          </a:ln>
                          <a:solidFill>
                            <a:srgbClr val="FF0000"/>
                          </a:solidFill>
                          <a:effectLst/>
                          <a:latin typeface="Times New Roman" pitchFamily="18" charset="0"/>
                          <a:cs typeface="Times New Roman" pitchFamily="18" charset="0"/>
                        </a:rPr>
                        <a:t> dung</a:t>
                      </a:r>
                      <a:r>
                        <a:rPr kumimoji="0" lang="en-US" altLang="vi-VN" sz="3200" b="0" i="0" u="none" strike="noStrike" cap="none" normalizeH="0" baseline="0" smtClean="0">
                          <a:ln>
                            <a:noFill/>
                          </a:ln>
                          <a:solidFill>
                            <a:srgbClr val="FF0000"/>
                          </a:solidFill>
                          <a:effectLst/>
                          <a:latin typeface="Times New Roman" pitchFamily="18" charset="0"/>
                          <a:cs typeface="Times New Roman" pitchFamily="18" charset="0"/>
                        </a:rPr>
                        <a:t>: </a:t>
                      </a:r>
                      <a:r>
                        <a:rPr lang="en-US" altLang="vi-VN" sz="3200" smtClean="0">
                          <a:solidFill>
                            <a:srgbClr val="FF3300"/>
                          </a:solidFill>
                        </a:rPr>
                        <a:t> </a:t>
                      </a:r>
                      <a:r>
                        <a:rPr lang="en-US" sz="3200" b="1" i="1" smtClean="0">
                          <a:solidFill>
                            <a:srgbClr val="0000FF"/>
                          </a:solidFill>
                        </a:rPr>
                        <a:t>Trồng rừng ngập mặn có tác dụng bảo vệ vững chắc đê biển ; tăng thu nhập cho người dân nhờ tăng sản lượng thu hoạch hải sản .</a:t>
                      </a:r>
                      <a:endParaRPr lang="en-US" sz="3200" b="1" i="1">
                        <a:solidFill>
                          <a:srgbClr val="0000FF"/>
                        </a:solidFill>
                      </a:endParaRPr>
                    </a:p>
                  </a:txBody>
                  <a:tcPr marL="91458" marR="91458" marT="45743" marB="45743" anchor="b" horzOverflow="overflow">
                    <a:lnL cap="flat">
                      <a:noFill/>
                    </a:lnL>
                    <a:lnR cap="flat">
                      <a:noFill/>
                    </a:lnR>
                    <a:lnT cap="flat">
                      <a:noFill/>
                    </a:lnT>
                    <a:lnB cap="flat">
                      <a:noFill/>
                    </a:lnB>
                    <a:lnTlToBr>
                      <a:noFill/>
                    </a:lnTlToBr>
                    <a:lnBlToTr>
                      <a:noFill/>
                    </a:lnBlToTr>
                    <a:noFill/>
                  </a:tcPr>
                </a:tc>
              </a:tr>
            </a:tbl>
          </a:graphicData>
        </a:graphic>
      </p:graphicFrame>
      <p:sp>
        <p:nvSpPr>
          <p:cNvPr id="17415" name="Text Box 30"/>
          <p:cNvSpPr txBox="1">
            <a:spLocks noChangeArrowheads="1"/>
          </p:cNvSpPr>
          <p:nvPr/>
        </p:nvSpPr>
        <p:spPr bwMode="auto">
          <a:xfrm>
            <a:off x="1908175" y="188913"/>
            <a:ext cx="64357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800" b="1">
                <a:solidFill>
                  <a:srgbClr val="0000CC"/>
                </a:solidFill>
              </a:rPr>
              <a:t>Thứ </a:t>
            </a:r>
            <a:r>
              <a:rPr lang="en-US" altLang="vi-VN" sz="2800" b="1" smtClean="0">
                <a:solidFill>
                  <a:srgbClr val="0000CC"/>
                </a:solidFill>
              </a:rPr>
              <a:t>ba </a:t>
            </a:r>
            <a:r>
              <a:rPr lang="en-US" altLang="vi-VN" sz="2800" b="1">
                <a:solidFill>
                  <a:srgbClr val="0000CC"/>
                </a:solidFill>
              </a:rPr>
              <a:t>ngày </a:t>
            </a:r>
            <a:r>
              <a:rPr lang="en-US" altLang="vi-VN" sz="2800" b="1" smtClean="0">
                <a:solidFill>
                  <a:srgbClr val="0000CC"/>
                </a:solidFill>
              </a:rPr>
              <a:t>30 </a:t>
            </a:r>
            <a:r>
              <a:rPr lang="en-US" altLang="vi-VN" sz="2800" b="1">
                <a:solidFill>
                  <a:srgbClr val="0000CC"/>
                </a:solidFill>
              </a:rPr>
              <a:t>tháng 11 năm 2021</a:t>
            </a:r>
          </a:p>
        </p:txBody>
      </p:sp>
      <p:sp>
        <p:nvSpPr>
          <p:cNvPr id="17416" name="WordArt 16"/>
          <p:cNvSpPr>
            <a:spLocks noChangeArrowheads="1" noChangeShapeType="1" noTextEdit="1"/>
          </p:cNvSpPr>
          <p:nvPr/>
        </p:nvSpPr>
        <p:spPr bwMode="auto">
          <a:xfrm>
            <a:off x="2411413" y="1104900"/>
            <a:ext cx="4448175" cy="523875"/>
          </a:xfrm>
          <a:prstGeom prst="rect">
            <a:avLst/>
          </a:prstGeom>
        </p:spPr>
        <p:txBody>
          <a:bodyPr wrap="none" fromWordArt="1">
            <a:prstTxWarp prst="textPlain">
              <a:avLst>
                <a:gd name="adj" fmla="val 50000"/>
              </a:avLst>
            </a:prstTxWarp>
          </a:bodyPr>
          <a:lstStyle/>
          <a:p>
            <a:pPr algn="ctr"/>
            <a:r>
              <a:rPr lang="vi-VN" sz="3600" b="1" kern="10" smtClean="0">
                <a:ln w="9525">
                  <a:solidFill>
                    <a:srgbClr val="0000FF"/>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Trồng rừng ngập mặn</a:t>
            </a:r>
            <a:endParaRPr lang="vi-VN" sz="3600" b="1" kern="10">
              <a:ln w="9525">
                <a:solidFill>
                  <a:srgbClr val="0000FF"/>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17417" name="Text Box 6"/>
          <p:cNvSpPr txBox="1">
            <a:spLocks noChangeArrowheads="1"/>
          </p:cNvSpPr>
          <p:nvPr/>
        </p:nvSpPr>
        <p:spPr bwMode="auto">
          <a:xfrm>
            <a:off x="3505200" y="1644650"/>
            <a:ext cx="548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600" b="1" i="1"/>
              <a:t>             </a:t>
            </a:r>
            <a:r>
              <a:rPr lang="en-US" altLang="vi-VN" sz="1600" b="1" i="1" smtClean="0"/>
              <a:t>(Theo Phan Nguyên Hồng)</a:t>
            </a:r>
            <a:endParaRPr lang="en-US" altLang="vi-VN" sz="1600" b="1" i="1">
              <a:solidFill>
                <a:srgbClr val="FF0000"/>
              </a:solidFill>
            </a:endParaRPr>
          </a:p>
        </p:txBody>
      </p:sp>
    </p:spTree>
    <p:extLst>
      <p:ext uri="{BB962C8B-B14F-4D97-AF65-F5344CB8AC3E}">
        <p14:creationId xmlns:p14="http://schemas.microsoft.com/office/powerpoint/2010/main" val="162193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8711"/>
                                        </p:tgtEl>
                                        <p:attrNameLst>
                                          <p:attrName>ppt_x</p:attrName>
                                        </p:attrNameLst>
                                      </p:cBhvr>
                                      <p:tavLst>
                                        <p:tav tm="0">
                                          <p:val>
                                            <p:strVal val="ppt_x"/>
                                          </p:val>
                                        </p:tav>
                                        <p:tav tm="100000">
                                          <p:val>
                                            <p:strVal val="ppt_x"/>
                                          </p:val>
                                        </p:tav>
                                      </p:tavLst>
                                    </p:anim>
                                    <p:anim calcmode="lin" valueType="num">
                                      <p:cBhvr additive="base">
                                        <p:cTn id="7" dur="500"/>
                                        <p:tgtEl>
                                          <p:spTgt spid="28711"/>
                                        </p:tgtEl>
                                        <p:attrNameLst>
                                          <p:attrName>ppt_y</p:attrName>
                                        </p:attrNameLst>
                                      </p:cBhvr>
                                      <p:tavLst>
                                        <p:tav tm="0">
                                          <p:val>
                                            <p:strVal val="ppt_y"/>
                                          </p:val>
                                        </p:tav>
                                        <p:tav tm="100000">
                                          <p:val>
                                            <p:strVal val="1+ppt_h/2"/>
                                          </p:val>
                                        </p:tav>
                                      </p:tavLst>
                                    </p:anim>
                                    <p:set>
                                      <p:cBhvr>
                                        <p:cTn id="8" dur="1" fill="hold">
                                          <p:stCondLst>
                                            <p:cond delay="499"/>
                                          </p:stCondLst>
                                        </p:cTn>
                                        <p:tgtEl>
                                          <p:spTgt spid="2871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8727"/>
                                        </p:tgtEl>
                                        <p:attrNameLst>
                                          <p:attrName>style.visibility</p:attrName>
                                        </p:attrNameLst>
                                      </p:cBhvr>
                                      <p:to>
                                        <p:strVal val="visible"/>
                                      </p:to>
                                    </p:set>
                                    <p:animEffect transition="in" filter="checkerboard(across)">
                                      <p:cBhvr>
                                        <p:cTn id="13" dur="500"/>
                                        <p:tgtEl>
                                          <p:spTgt spid="2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838200" y="685800"/>
            <a:ext cx="7467600" cy="5324475"/>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Nhờ phục hồi rừng ngập mặn mà ở nhiều địa phương, môi trường đã có những thay đổi rất nhanh chóng . Đê xã Thái Hải ( Thái Bình), từ độ có rừng, </a:t>
            </a:r>
            <a:r>
              <a:rPr lang="en-US" sz="2400" b="1" i="1">
                <a:solidFill>
                  <a:srgbClr val="990000"/>
                </a:solidFill>
              </a:rPr>
              <a:t>không còn bị xói lở</a:t>
            </a:r>
            <a:r>
              <a:rPr lang="en-US" sz="2400" b="1" i="1">
                <a:solidFill>
                  <a:srgbClr val="0000FF"/>
                </a:solidFill>
              </a:rPr>
              <a:t> , kể cả khi bị cơn bão số 2 năm 1996 tràn qua . </a:t>
            </a:r>
            <a:r>
              <a:rPr lang="en-US" sz="2400" b="1" i="1">
                <a:solidFill>
                  <a:srgbClr val="990000"/>
                </a:solidFill>
              </a:rPr>
              <a:t>Lượng cua con</a:t>
            </a:r>
            <a:r>
              <a:rPr lang="en-US" sz="2400" b="1" i="1">
                <a:solidFill>
                  <a:srgbClr val="0000FF"/>
                </a:solidFill>
              </a:rPr>
              <a:t> trong vùng rừng ngập mặn </a:t>
            </a:r>
            <a:r>
              <a:rPr lang="en-US" sz="2400" b="1" i="1">
                <a:solidFill>
                  <a:srgbClr val="990000"/>
                </a:solidFill>
              </a:rPr>
              <a:t>phát triển</a:t>
            </a:r>
            <a:r>
              <a:rPr lang="en-US" sz="2400" b="1" i="1">
                <a:solidFill>
                  <a:srgbClr val="0000FF"/>
                </a:solidFill>
              </a:rPr>
              <a:t>, cung cấp đủ giống không chỉ cho </a:t>
            </a:r>
            <a:r>
              <a:rPr lang="en-US" sz="2400" b="1" i="1">
                <a:solidFill>
                  <a:srgbClr val="990000"/>
                </a:solidFill>
              </a:rPr>
              <a:t>hàng nghìn đầm cua</a:t>
            </a:r>
            <a:r>
              <a:rPr lang="en-US" sz="2400" b="1" i="1">
                <a:solidFill>
                  <a:srgbClr val="0000FF"/>
                </a:solidFill>
              </a:rPr>
              <a:t> ở địa phương mà còn cho </a:t>
            </a:r>
            <a:r>
              <a:rPr lang="en-US" sz="2400" b="1" i="1">
                <a:solidFill>
                  <a:srgbClr val="990000"/>
                </a:solidFill>
              </a:rPr>
              <a:t>hàng trăm đầm cua</a:t>
            </a:r>
            <a:r>
              <a:rPr lang="en-US" sz="2400" b="1" i="1">
                <a:solidFill>
                  <a:srgbClr val="0000FF"/>
                </a:solidFill>
              </a:rPr>
              <a:t> ở các vùng lân cận . Tại xã Thạch Khê ( Hà Tĩnh), sau bốn năm trồng rừng, </a:t>
            </a:r>
            <a:r>
              <a:rPr lang="en-US" sz="2400" b="1" i="1">
                <a:solidFill>
                  <a:srgbClr val="990000"/>
                </a:solidFill>
              </a:rPr>
              <a:t>lượng hải sản</a:t>
            </a:r>
            <a:r>
              <a:rPr lang="en-US" sz="2400" b="1" i="1">
                <a:solidFill>
                  <a:srgbClr val="0000FF"/>
                </a:solidFill>
              </a:rPr>
              <a:t> </a:t>
            </a:r>
            <a:r>
              <a:rPr lang="en-US" sz="2400" b="1" i="1">
                <a:solidFill>
                  <a:srgbClr val="990000"/>
                </a:solidFill>
              </a:rPr>
              <a:t>tăng nhiều</a:t>
            </a:r>
            <a:r>
              <a:rPr lang="en-US" sz="2400" b="1" i="1">
                <a:solidFill>
                  <a:srgbClr val="0000FF"/>
                </a:solidFill>
              </a:rPr>
              <a:t> và các loài chim nước cũng trở nên </a:t>
            </a:r>
            <a:r>
              <a:rPr lang="en-US" sz="2400" b="1" i="1">
                <a:solidFill>
                  <a:srgbClr val="990000"/>
                </a:solidFill>
              </a:rPr>
              <a:t>phong phú</a:t>
            </a:r>
            <a:r>
              <a:rPr lang="en-US" sz="2400" b="1" i="1">
                <a:solidFill>
                  <a:srgbClr val="0000FF"/>
                </a:solidFill>
              </a:rPr>
              <a:t> . Nhân dân các địa phương đều </a:t>
            </a:r>
            <a:r>
              <a:rPr lang="en-US" sz="2400" b="1" i="1">
                <a:solidFill>
                  <a:srgbClr val="990000"/>
                </a:solidFill>
              </a:rPr>
              <a:t>phấn khởi</a:t>
            </a:r>
            <a:r>
              <a:rPr lang="en-US" sz="2400" b="1" i="1">
                <a:solidFill>
                  <a:srgbClr val="0000FF"/>
                </a:solidFill>
              </a:rPr>
              <a:t> vì rừng ngập mặn phục hồi đã góp phần đ</a:t>
            </a:r>
            <a:r>
              <a:rPr lang="en-US" i="1">
                <a:solidFill>
                  <a:srgbClr val="0000FF"/>
                </a:solidFill>
              </a:rPr>
              <a:t>á</a:t>
            </a:r>
            <a:r>
              <a:rPr lang="en-US" sz="2400" b="1" i="1">
                <a:solidFill>
                  <a:srgbClr val="0000FF"/>
                </a:solidFill>
              </a:rPr>
              <a:t>ng kể </a:t>
            </a:r>
            <a:r>
              <a:rPr lang="en-US" sz="2400" b="1" i="1">
                <a:solidFill>
                  <a:srgbClr val="990000"/>
                </a:solidFill>
              </a:rPr>
              <a:t>tăng</a:t>
            </a:r>
            <a:r>
              <a:rPr lang="en-US" sz="2400" b="1" i="1">
                <a:solidFill>
                  <a:srgbClr val="0000FF"/>
                </a:solidFill>
              </a:rPr>
              <a:t> </a:t>
            </a:r>
            <a:r>
              <a:rPr lang="en-US" sz="2400" b="1" i="1">
                <a:solidFill>
                  <a:srgbClr val="990000"/>
                </a:solidFill>
              </a:rPr>
              <a:t>thêm</a:t>
            </a:r>
            <a:r>
              <a:rPr lang="en-US" sz="2400" b="1" i="1">
                <a:solidFill>
                  <a:srgbClr val="0000FF"/>
                </a:solidFill>
              </a:rPr>
              <a:t> thu nhập và bảo vệ </a:t>
            </a:r>
            <a:r>
              <a:rPr lang="en-US" sz="2400" b="1" i="1">
                <a:solidFill>
                  <a:srgbClr val="990000"/>
                </a:solidFill>
              </a:rPr>
              <a:t>vững chắc</a:t>
            </a:r>
            <a:r>
              <a:rPr lang="en-US" sz="2400" b="1" i="1">
                <a:solidFill>
                  <a:srgbClr val="0000FF"/>
                </a:solidFill>
              </a:rPr>
              <a:t> đê điều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strips(downLeft)">
                                      <p:cBhvr>
                                        <p:cTn id="7"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WordArt 9"/>
          <p:cNvSpPr>
            <a:spLocks noChangeArrowheads="1" noChangeShapeType="1" noTextEdit="1"/>
          </p:cNvSpPr>
          <p:nvPr/>
        </p:nvSpPr>
        <p:spPr bwMode="auto">
          <a:xfrm>
            <a:off x="1066800" y="1981200"/>
            <a:ext cx="7239000" cy="2514600"/>
          </a:xfrm>
          <a:prstGeom prst="rect">
            <a:avLst/>
          </a:prstGeom>
        </p:spPr>
        <p:txBody>
          <a:bodyPr wrap="none" fromWordArt="1">
            <a:prstTxWarp prst="textPlain">
              <a:avLst>
                <a:gd name="adj" fmla="val 50000"/>
              </a:avLst>
            </a:prstTxWarp>
          </a:bodyPr>
          <a:lstStyle/>
          <a:p>
            <a:pPr algn="ctr"/>
            <a:r>
              <a:rPr lang="vi-VN"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 CHÚC CÁC THẦY CÔ</a:t>
            </a:r>
          </a:p>
          <a:p>
            <a:pPr algn="ctr"/>
            <a:r>
              <a:rPr lang="vi-VN"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MẠNH KHỎE - HẠNH PHÚC- CHÚC CÁC EM HỌC GIỎI</a:t>
            </a:r>
          </a:p>
        </p:txBody>
      </p:sp>
    </p:spTree>
    <p:extLst>
      <p:ext uri="{BB962C8B-B14F-4D97-AF65-F5344CB8AC3E}">
        <p14:creationId xmlns:p14="http://schemas.microsoft.com/office/powerpoint/2010/main" val="353884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757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757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75781" name="Text Box 5"/>
          <p:cNvSpPr txBox="1">
            <a:spLocks noChangeArrowheads="1"/>
          </p:cNvSpPr>
          <p:nvPr/>
        </p:nvSpPr>
        <p:spPr bwMode="auto">
          <a:xfrm>
            <a:off x="1066800" y="2590800"/>
            <a:ext cx="723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Luyện đọc                   Tìm hiểu bài</a:t>
            </a:r>
          </a:p>
        </p:txBody>
      </p:sp>
      <p:sp>
        <p:nvSpPr>
          <p:cNvPr id="75782" name="Text Box 6"/>
          <p:cNvSpPr txBox="1">
            <a:spLocks noChangeArrowheads="1"/>
          </p:cNvSpPr>
          <p:nvPr/>
        </p:nvSpPr>
        <p:spPr bwMode="auto">
          <a:xfrm>
            <a:off x="1371600" y="3352800"/>
            <a:ext cx="2971800" cy="2443163"/>
          </a:xfrm>
          <a:prstGeom prst="rect">
            <a:avLst/>
          </a:prstGeom>
          <a:noFill/>
          <a:ln w="9525">
            <a:noFill/>
            <a:miter lim="800000"/>
            <a:headEnd/>
            <a:tailEnd/>
          </a:ln>
        </p:spPr>
        <p:txBody>
          <a:bodyPr>
            <a:spAutoFit/>
          </a:bodyPr>
          <a:lstStyle/>
          <a:p>
            <a:pPr>
              <a:spcBef>
                <a:spcPct val="50000"/>
              </a:spcBef>
            </a:pPr>
            <a:r>
              <a:rPr lang="en-US" b="1" i="1">
                <a:solidFill>
                  <a:srgbClr val="0000FF"/>
                </a:solidFill>
              </a:rPr>
              <a:t>ngập mặn</a:t>
            </a:r>
          </a:p>
          <a:p>
            <a:pPr>
              <a:spcBef>
                <a:spcPct val="50000"/>
              </a:spcBef>
            </a:pPr>
            <a:r>
              <a:rPr lang="en-US" b="1" i="1">
                <a:solidFill>
                  <a:srgbClr val="0000FF"/>
                </a:solidFill>
              </a:rPr>
              <a:t>xói lở</a:t>
            </a:r>
          </a:p>
          <a:p>
            <a:pPr>
              <a:spcBef>
                <a:spcPct val="50000"/>
              </a:spcBef>
            </a:pPr>
            <a:r>
              <a:rPr lang="en-US" b="1" i="1">
                <a:solidFill>
                  <a:srgbClr val="0000FF"/>
                </a:solidFill>
              </a:rPr>
              <a:t>tuyên truyền</a:t>
            </a:r>
          </a:p>
          <a:p>
            <a:pPr>
              <a:spcBef>
                <a:spcPct val="50000"/>
              </a:spcBef>
            </a:pPr>
            <a:r>
              <a:rPr lang="en-US" b="1" i="1">
                <a:solidFill>
                  <a:srgbClr val="0000FF"/>
                </a:solidFill>
              </a:rPr>
              <a:t>vững chắc</a:t>
            </a:r>
          </a:p>
        </p:txBody>
      </p:sp>
      <p:sp>
        <p:nvSpPr>
          <p:cNvPr id="75784" name="Line 8"/>
          <p:cNvSpPr>
            <a:spLocks noChangeShapeType="1"/>
          </p:cNvSpPr>
          <p:nvPr/>
        </p:nvSpPr>
        <p:spPr bwMode="auto">
          <a:xfrm flipV="1">
            <a:off x="1219200" y="3200400"/>
            <a:ext cx="6858000" cy="0"/>
          </a:xfrm>
          <a:prstGeom prst="line">
            <a:avLst/>
          </a:prstGeom>
          <a:noFill/>
          <a:ln w="38100" cmpd="dbl">
            <a:solidFill>
              <a:srgbClr val="0000FF"/>
            </a:solidFill>
            <a:round/>
            <a:headEnd/>
            <a:tailEnd/>
          </a:ln>
        </p:spPr>
        <p:txBody>
          <a:bodyPr/>
          <a:lstStyle/>
          <a:p>
            <a:endParaRPr lang="en-US"/>
          </a:p>
        </p:txBody>
      </p:sp>
      <p:sp>
        <p:nvSpPr>
          <p:cNvPr id="75785" name="Line 9"/>
          <p:cNvSpPr>
            <a:spLocks noChangeShapeType="1"/>
          </p:cNvSpPr>
          <p:nvPr/>
        </p:nvSpPr>
        <p:spPr bwMode="auto">
          <a:xfrm>
            <a:off x="4343400" y="3200400"/>
            <a:ext cx="0" cy="2743200"/>
          </a:xfrm>
          <a:prstGeom prst="line">
            <a:avLst/>
          </a:prstGeom>
          <a:noFill/>
          <a:ln w="38100" cmpd="dbl">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edge">
                                      <p:cBhvr>
                                        <p:cTn id="7" dur="10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p:cTn id="12" dur="500" fill="hold"/>
                                        <p:tgtEl>
                                          <p:spTgt spid="75780"/>
                                        </p:tgtEl>
                                        <p:attrNameLst>
                                          <p:attrName>ppt_w</p:attrName>
                                        </p:attrNameLst>
                                      </p:cBhvr>
                                      <p:tavLst>
                                        <p:tav tm="0">
                                          <p:val>
                                            <p:strVal val="#ppt_w*0.70"/>
                                          </p:val>
                                        </p:tav>
                                        <p:tav tm="100000">
                                          <p:val>
                                            <p:strVal val="#ppt_w"/>
                                          </p:val>
                                        </p:tav>
                                      </p:tavLst>
                                    </p:anim>
                                    <p:anim calcmode="lin" valueType="num">
                                      <p:cBhvr>
                                        <p:cTn id="13" dur="500" fill="hold"/>
                                        <p:tgtEl>
                                          <p:spTgt spid="75780"/>
                                        </p:tgtEl>
                                        <p:attrNameLst>
                                          <p:attrName>ppt_h</p:attrName>
                                        </p:attrNameLst>
                                      </p:cBhvr>
                                      <p:tavLst>
                                        <p:tav tm="0">
                                          <p:val>
                                            <p:strVal val="#ppt_h"/>
                                          </p:val>
                                        </p:tav>
                                        <p:tav tm="100000">
                                          <p:val>
                                            <p:strVal val="#ppt_h"/>
                                          </p:val>
                                        </p:tav>
                                      </p:tavLst>
                                    </p:anim>
                                    <p:animEffect transition="in" filter="fade">
                                      <p:cBhvr>
                                        <p:cTn id="14" dur="500"/>
                                        <p:tgtEl>
                                          <p:spTgt spid="75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1000" fill="hold"/>
                                        <p:tgtEl>
                                          <p:spTgt spid="75781"/>
                                        </p:tgtEl>
                                        <p:attrNameLst>
                                          <p:attrName>ppt_x</p:attrName>
                                        </p:attrNameLst>
                                      </p:cBhvr>
                                      <p:tavLst>
                                        <p:tav tm="0">
                                          <p:val>
                                            <p:strVal val="#ppt_x"/>
                                          </p:val>
                                        </p:tav>
                                        <p:tav tm="100000">
                                          <p:val>
                                            <p:strVal val="#ppt_x"/>
                                          </p:val>
                                        </p:tav>
                                      </p:tavLst>
                                    </p:anim>
                                    <p:anim calcmode="lin" valueType="num">
                                      <p:cBhvr additive="base">
                                        <p:cTn id="20" dur="1000" fill="hold"/>
                                        <p:tgtEl>
                                          <p:spTgt spid="757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784"/>
                                        </p:tgtEl>
                                        <p:attrNameLst>
                                          <p:attrName>style.visibility</p:attrName>
                                        </p:attrNameLst>
                                      </p:cBhvr>
                                      <p:to>
                                        <p:strVal val="visible"/>
                                      </p:to>
                                    </p:set>
                                    <p:anim calcmode="lin" valueType="num">
                                      <p:cBhvr additive="base">
                                        <p:cTn id="23" dur="1000" fill="hold"/>
                                        <p:tgtEl>
                                          <p:spTgt spid="75784"/>
                                        </p:tgtEl>
                                        <p:attrNameLst>
                                          <p:attrName>ppt_x</p:attrName>
                                        </p:attrNameLst>
                                      </p:cBhvr>
                                      <p:tavLst>
                                        <p:tav tm="0">
                                          <p:val>
                                            <p:strVal val="#ppt_x"/>
                                          </p:val>
                                        </p:tav>
                                        <p:tav tm="100000">
                                          <p:val>
                                            <p:strVal val="#ppt_x"/>
                                          </p:val>
                                        </p:tav>
                                      </p:tavLst>
                                    </p:anim>
                                    <p:anim calcmode="lin" valueType="num">
                                      <p:cBhvr additive="base">
                                        <p:cTn id="24" dur="1000" fill="hold"/>
                                        <p:tgtEl>
                                          <p:spTgt spid="757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785"/>
                                        </p:tgtEl>
                                        <p:attrNameLst>
                                          <p:attrName>style.visibility</p:attrName>
                                        </p:attrNameLst>
                                      </p:cBhvr>
                                      <p:to>
                                        <p:strVal val="visible"/>
                                      </p:to>
                                    </p:set>
                                    <p:anim calcmode="lin" valueType="num">
                                      <p:cBhvr additive="base">
                                        <p:cTn id="27" dur="1000" fill="hold"/>
                                        <p:tgtEl>
                                          <p:spTgt spid="75785"/>
                                        </p:tgtEl>
                                        <p:attrNameLst>
                                          <p:attrName>ppt_x</p:attrName>
                                        </p:attrNameLst>
                                      </p:cBhvr>
                                      <p:tavLst>
                                        <p:tav tm="0">
                                          <p:val>
                                            <p:strVal val="#ppt_x"/>
                                          </p:val>
                                        </p:tav>
                                        <p:tav tm="100000">
                                          <p:val>
                                            <p:strVal val="#ppt_x"/>
                                          </p:val>
                                        </p:tav>
                                      </p:tavLst>
                                    </p:anim>
                                    <p:anim calcmode="lin" valueType="num">
                                      <p:cBhvr additive="base">
                                        <p:cTn id="28" dur="10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5782"/>
                                        </p:tgtEl>
                                        <p:attrNameLst>
                                          <p:attrName>style.visibility</p:attrName>
                                        </p:attrNameLst>
                                      </p:cBhvr>
                                      <p:to>
                                        <p:strVal val="visible"/>
                                      </p:to>
                                    </p:set>
                                    <p:animEffect transition="in" filter="fade">
                                      <p:cBhvr>
                                        <p:cTn id="33" dur="1000"/>
                                        <p:tgtEl>
                                          <p:spTgt spid="75782"/>
                                        </p:tgtEl>
                                      </p:cBhvr>
                                    </p:animEffect>
                                    <p:anim calcmode="lin" valueType="num">
                                      <p:cBhvr>
                                        <p:cTn id="34" dur="1000" fill="hold"/>
                                        <p:tgtEl>
                                          <p:spTgt spid="75782"/>
                                        </p:tgtEl>
                                        <p:attrNameLst>
                                          <p:attrName>ppt_x</p:attrName>
                                        </p:attrNameLst>
                                      </p:cBhvr>
                                      <p:tavLst>
                                        <p:tav tm="0">
                                          <p:val>
                                            <p:strVal val="#ppt_x"/>
                                          </p:val>
                                        </p:tav>
                                        <p:tav tm="100000">
                                          <p:val>
                                            <p:strVal val="#ppt_x"/>
                                          </p:val>
                                        </p:tav>
                                      </p:tavLst>
                                    </p:anim>
                                    <p:anim calcmode="lin" valueType="num">
                                      <p:cBhvr>
                                        <p:cTn id="35" dur="1000" fill="hold"/>
                                        <p:tgtEl>
                                          <p:spTgt spid="75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2" grpId="0"/>
      <p:bldP spid="75784" grpId="0" animBg="1"/>
      <p:bldP spid="757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614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614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6149" name="Text Box 5"/>
          <p:cNvSpPr txBox="1">
            <a:spLocks noChangeArrowheads="1"/>
          </p:cNvSpPr>
          <p:nvPr/>
        </p:nvSpPr>
        <p:spPr bwMode="auto">
          <a:xfrm>
            <a:off x="1066800" y="2590800"/>
            <a:ext cx="342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Luyện đọc</a:t>
            </a:r>
            <a:r>
              <a:rPr lang="en-US" b="1">
                <a:solidFill>
                  <a:srgbClr val="990000"/>
                </a:solidFill>
              </a:rPr>
              <a:t>:</a:t>
            </a:r>
          </a:p>
        </p:txBody>
      </p:sp>
      <p:sp>
        <p:nvSpPr>
          <p:cNvPr id="45063" name="Text Box 7"/>
          <p:cNvSpPr txBox="1">
            <a:spLocks noChangeArrowheads="1"/>
          </p:cNvSpPr>
          <p:nvPr/>
        </p:nvSpPr>
        <p:spPr bwMode="auto">
          <a:xfrm>
            <a:off x="914400" y="3189288"/>
            <a:ext cx="7391400" cy="2862262"/>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Lượng cua con trong vùng rừng ngập mặn phát </a:t>
            </a:r>
            <a:r>
              <a:rPr lang="en-US" sz="2400" b="1" i="1" smtClean="0">
                <a:solidFill>
                  <a:srgbClr val="0000FF"/>
                </a:solidFill>
              </a:rPr>
              <a:t>triển, </a:t>
            </a:r>
            <a:r>
              <a:rPr lang="en-US" sz="2400" b="1" i="1">
                <a:solidFill>
                  <a:srgbClr val="0000FF"/>
                </a:solidFill>
              </a:rPr>
              <a:t>cung cấp đủ giống không chỉ cho hàng nghìn đầm cua ở địa phương  mà còn cho hàng trăm đầm cua ở các vùng lân cận .</a:t>
            </a:r>
          </a:p>
          <a:p>
            <a:pPr algn="just">
              <a:spcBef>
                <a:spcPct val="50000"/>
              </a:spcBef>
            </a:pPr>
            <a:r>
              <a:rPr lang="en-US" sz="2400" b="1" i="1">
                <a:solidFill>
                  <a:srgbClr val="0000FF"/>
                </a:solidFill>
              </a:rPr>
              <a:t>   Nhân dân các địa phương đều phấn khởi vì rừng ngập mặn phục hồi đã góp phần đáng kể tăng thêm thu nhập và bảo vệ vững chắc đê điều.</a:t>
            </a:r>
          </a:p>
        </p:txBody>
      </p:sp>
      <p:sp>
        <p:nvSpPr>
          <p:cNvPr id="45064" name="Text Box 8"/>
          <p:cNvSpPr txBox="1">
            <a:spLocks noChangeArrowheads="1"/>
          </p:cNvSpPr>
          <p:nvPr/>
        </p:nvSpPr>
        <p:spPr bwMode="auto">
          <a:xfrm>
            <a:off x="4876800" y="3470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5" name="Text Box 9"/>
          <p:cNvSpPr txBox="1">
            <a:spLocks noChangeArrowheads="1"/>
          </p:cNvSpPr>
          <p:nvPr/>
        </p:nvSpPr>
        <p:spPr bwMode="auto">
          <a:xfrm>
            <a:off x="5410200" y="38798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6" name="Text Box 10"/>
          <p:cNvSpPr txBox="1">
            <a:spLocks noChangeArrowheads="1"/>
          </p:cNvSpPr>
          <p:nvPr/>
        </p:nvSpPr>
        <p:spPr bwMode="auto">
          <a:xfrm>
            <a:off x="7753350" y="47942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7" name="Text Box 11"/>
          <p:cNvSpPr txBox="1">
            <a:spLocks noChangeArrowheads="1"/>
          </p:cNvSpPr>
          <p:nvPr/>
        </p:nvSpPr>
        <p:spPr bwMode="auto">
          <a:xfrm>
            <a:off x="4724400" y="510540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8" name="Text Box 12"/>
          <p:cNvSpPr txBox="1">
            <a:spLocks noChangeArrowheads="1"/>
          </p:cNvSpPr>
          <p:nvPr/>
        </p:nvSpPr>
        <p:spPr bwMode="auto">
          <a:xfrm>
            <a:off x="3733800" y="5541963"/>
            <a:ext cx="296863"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9" name="Text Box 13"/>
          <p:cNvSpPr txBox="1">
            <a:spLocks noChangeArrowheads="1"/>
          </p:cNvSpPr>
          <p:nvPr/>
        </p:nvSpPr>
        <p:spPr bwMode="auto">
          <a:xfrm>
            <a:off x="1676400" y="3532188"/>
            <a:ext cx="296862"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0" name="Text Box 14"/>
          <p:cNvSpPr txBox="1">
            <a:spLocks noChangeArrowheads="1"/>
          </p:cNvSpPr>
          <p:nvPr/>
        </p:nvSpPr>
        <p:spPr bwMode="auto">
          <a:xfrm>
            <a:off x="3375025" y="3089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1" name="Text Box 15"/>
          <p:cNvSpPr txBox="1">
            <a:spLocks noChangeArrowheads="1"/>
          </p:cNvSpPr>
          <p:nvPr/>
        </p:nvSpPr>
        <p:spPr bwMode="auto">
          <a:xfrm>
            <a:off x="2895600" y="4232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plus(in)">
                                      <p:cBhvr>
                                        <p:cTn id="7" dur="20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5070"/>
                                        </p:tgtEl>
                                        <p:attrNameLst>
                                          <p:attrName>style.visibility</p:attrName>
                                        </p:attrNameLst>
                                      </p:cBhvr>
                                      <p:to>
                                        <p:strVal val="visible"/>
                                      </p:to>
                                    </p:set>
                                    <p:animEffect transition="in" filter="wheel(4)">
                                      <p:cBhvr>
                                        <p:cTn id="12" dur="2000"/>
                                        <p:tgtEl>
                                          <p:spTgt spid="4507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5069"/>
                                        </p:tgtEl>
                                        <p:attrNameLst>
                                          <p:attrName>style.visibility</p:attrName>
                                        </p:attrNameLst>
                                      </p:cBhvr>
                                      <p:to>
                                        <p:strVal val="visible"/>
                                      </p:to>
                                    </p:set>
                                    <p:animEffect transition="in" filter="wheel(4)">
                                      <p:cBhvr>
                                        <p:cTn id="15" dur="2000"/>
                                        <p:tgtEl>
                                          <p:spTgt spid="4506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45064"/>
                                        </p:tgtEl>
                                        <p:attrNameLst>
                                          <p:attrName>style.visibility</p:attrName>
                                        </p:attrNameLst>
                                      </p:cBhvr>
                                      <p:to>
                                        <p:strVal val="visible"/>
                                      </p:to>
                                    </p:set>
                                    <p:animEffect transition="in" filter="wheel(4)">
                                      <p:cBhvr>
                                        <p:cTn id="18" dur="2000"/>
                                        <p:tgtEl>
                                          <p:spTgt spid="45064"/>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45065"/>
                                        </p:tgtEl>
                                        <p:attrNameLst>
                                          <p:attrName>style.visibility</p:attrName>
                                        </p:attrNameLst>
                                      </p:cBhvr>
                                      <p:to>
                                        <p:strVal val="visible"/>
                                      </p:to>
                                    </p:set>
                                    <p:animEffect transition="in" filter="wheel(4)">
                                      <p:cBhvr>
                                        <p:cTn id="21" dur="2000"/>
                                        <p:tgtEl>
                                          <p:spTgt spid="45065"/>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45071"/>
                                        </p:tgtEl>
                                        <p:attrNameLst>
                                          <p:attrName>style.visibility</p:attrName>
                                        </p:attrNameLst>
                                      </p:cBhvr>
                                      <p:to>
                                        <p:strVal val="visible"/>
                                      </p:to>
                                    </p:set>
                                    <p:animEffect transition="in" filter="wheel(4)">
                                      <p:cBhvr>
                                        <p:cTn id="24" dur="2000"/>
                                        <p:tgtEl>
                                          <p:spTgt spid="4507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45066"/>
                                        </p:tgtEl>
                                        <p:attrNameLst>
                                          <p:attrName>style.visibility</p:attrName>
                                        </p:attrNameLst>
                                      </p:cBhvr>
                                      <p:to>
                                        <p:strVal val="visible"/>
                                      </p:to>
                                    </p:set>
                                    <p:animEffect transition="in" filter="wheel(4)">
                                      <p:cBhvr>
                                        <p:cTn id="27" dur="2000"/>
                                        <p:tgtEl>
                                          <p:spTgt spid="45066"/>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animEffect transition="in" filter="wheel(4)">
                                      <p:cBhvr>
                                        <p:cTn id="30" dur="2000"/>
                                        <p:tgtEl>
                                          <p:spTgt spid="45067"/>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45068"/>
                                        </p:tgtEl>
                                        <p:attrNameLst>
                                          <p:attrName>style.visibility</p:attrName>
                                        </p:attrNameLst>
                                      </p:cBhvr>
                                      <p:to>
                                        <p:strVal val="visible"/>
                                      </p:to>
                                    </p:set>
                                    <p:animEffect transition="in" filter="wheel(4)">
                                      <p:cBhvr>
                                        <p:cTn id="33" dur="20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6" grpId="0"/>
      <p:bldP spid="45067" grpId="0"/>
      <p:bldP spid="45068" grpId="0"/>
      <p:bldP spid="45069" grpId="0"/>
      <p:bldP spid="45070" grpId="0"/>
      <p:bldP spid="450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3"/>
          <p:cNvSpPr>
            <a:spLocks noChangeArrowheads="1"/>
          </p:cNvSpPr>
          <p:nvPr/>
        </p:nvSpPr>
        <p:spPr bwMode="auto">
          <a:xfrm>
            <a:off x="4343400" y="2819400"/>
            <a:ext cx="3048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600" b="1">
                <a:solidFill>
                  <a:srgbClr val="0070C0"/>
                </a:solidFill>
                <a:latin typeface="Times New Roman" pitchFamily="18" charset="0"/>
              </a:rPr>
              <a:t> - Rừng ngập mặn</a:t>
            </a:r>
          </a:p>
        </p:txBody>
      </p:sp>
      <p:sp>
        <p:nvSpPr>
          <p:cNvPr id="5123" name="Text Box 14"/>
          <p:cNvSpPr txBox="1">
            <a:spLocks noChangeArrowheads="1"/>
          </p:cNvSpPr>
          <p:nvPr/>
        </p:nvSpPr>
        <p:spPr bwMode="auto">
          <a:xfrm>
            <a:off x="660400" y="21907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Luyện đọc</a:t>
            </a:r>
          </a:p>
        </p:txBody>
      </p:sp>
      <p:sp>
        <p:nvSpPr>
          <p:cNvPr id="5124" name="Rectangle 15"/>
          <p:cNvSpPr>
            <a:spLocks noChangeArrowheads="1"/>
          </p:cNvSpPr>
          <p:nvPr/>
        </p:nvSpPr>
        <p:spPr bwMode="auto">
          <a:xfrm>
            <a:off x="5638800" y="2209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Tìm hiểu bài</a:t>
            </a:r>
          </a:p>
        </p:txBody>
      </p:sp>
      <p:sp>
        <p:nvSpPr>
          <p:cNvPr id="5125" name="Line 16"/>
          <p:cNvSpPr>
            <a:spLocks noChangeShapeType="1"/>
          </p:cNvSpPr>
          <p:nvPr/>
        </p:nvSpPr>
        <p:spPr bwMode="auto">
          <a:xfrm>
            <a:off x="4191000" y="2654300"/>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26"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194" name="Rectangle 18"/>
          <p:cNvSpPr>
            <a:spLocks noChangeArrowheads="1"/>
          </p:cNvSpPr>
          <p:nvPr/>
        </p:nvSpPr>
        <p:spPr bwMode="auto">
          <a:xfrm>
            <a:off x="990600" y="2819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0070C0"/>
                </a:solidFill>
                <a:latin typeface="Times New Roman" pitchFamily="18" charset="0"/>
              </a:rPr>
              <a:t>-  quai đê </a:t>
            </a:r>
          </a:p>
        </p:txBody>
      </p:sp>
      <p:sp>
        <p:nvSpPr>
          <p:cNvPr id="50195" name="Rectangle 19"/>
          <p:cNvSpPr>
            <a:spLocks noChangeArrowheads="1"/>
          </p:cNvSpPr>
          <p:nvPr/>
        </p:nvSpPr>
        <p:spPr bwMode="auto">
          <a:xfrm>
            <a:off x="762000" y="34290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a:solidFill>
                  <a:srgbClr val="0070C0"/>
                </a:solidFill>
                <a:latin typeface="Times New Roman" pitchFamily="18" charset="0"/>
              </a:rPr>
              <a:t>  </a:t>
            </a:r>
            <a:r>
              <a:rPr lang="en-US" altLang="vi-VN" sz="2800" b="1">
                <a:solidFill>
                  <a:srgbClr val="0070C0"/>
                </a:solidFill>
                <a:latin typeface="Times New Roman" pitchFamily="18" charset="0"/>
              </a:rPr>
              <a:t>-  đê điều</a:t>
            </a:r>
          </a:p>
        </p:txBody>
      </p:sp>
      <p:sp>
        <p:nvSpPr>
          <p:cNvPr id="50196" name="Rectangle 20"/>
          <p:cNvSpPr>
            <a:spLocks noChangeArrowheads="1"/>
          </p:cNvSpPr>
          <p:nvPr/>
        </p:nvSpPr>
        <p:spPr bwMode="auto">
          <a:xfrm>
            <a:off x="885825" y="40386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800">
                <a:solidFill>
                  <a:srgbClr val="0070C0"/>
                </a:solidFill>
                <a:latin typeface="Times New Roman" pitchFamily="18" charset="0"/>
              </a:rPr>
              <a:t> </a:t>
            </a:r>
            <a:r>
              <a:rPr lang="en-US" altLang="vi-VN" sz="2800" b="1">
                <a:solidFill>
                  <a:srgbClr val="0070C0"/>
                </a:solidFill>
                <a:latin typeface="Times New Roman" pitchFamily="18" charset="0"/>
              </a:rPr>
              <a:t>-  xói lở</a:t>
            </a:r>
          </a:p>
        </p:txBody>
      </p:sp>
      <p:sp>
        <p:nvSpPr>
          <p:cNvPr id="50197" name="Rectangle 21"/>
          <p:cNvSpPr>
            <a:spLocks noChangeArrowheads="1"/>
          </p:cNvSpPr>
          <p:nvPr/>
        </p:nvSpPr>
        <p:spPr bwMode="auto">
          <a:xfrm>
            <a:off x="838200" y="46482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0070C0"/>
                </a:solidFill>
                <a:latin typeface="Times New Roman" pitchFamily="18" charset="0"/>
              </a:rPr>
              <a:t> -  phục hồi</a:t>
            </a:r>
          </a:p>
        </p:txBody>
      </p:sp>
      <p:sp>
        <p:nvSpPr>
          <p:cNvPr id="5137"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5138"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5139"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739953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ppt_x"/>
                                          </p:val>
                                        </p:tav>
                                        <p:tav tm="100000">
                                          <p:val>
                                            <p:strVal val="#ppt_x"/>
                                          </p:val>
                                        </p:tav>
                                      </p:tavLst>
                                    </p:anim>
                                    <p:anim calcmode="lin" valueType="num">
                                      <p:cBhvr additive="base">
                                        <p:cTn id="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RUNGNGAPMAN2"/>
          <p:cNvPicPr>
            <a:picLocks noChangeAspect="1" noChangeArrowheads="1"/>
          </p:cNvPicPr>
          <p:nvPr/>
        </p:nvPicPr>
        <p:blipFill>
          <a:blip r:embed="rId2"/>
          <a:srcRect/>
          <a:stretch>
            <a:fillRect/>
          </a:stretch>
        </p:blipFill>
        <p:spPr bwMode="auto">
          <a:xfrm>
            <a:off x="0" y="-381000"/>
            <a:ext cx="9144000" cy="7543800"/>
          </a:xfrm>
          <a:prstGeom prst="rect">
            <a:avLst/>
          </a:prstGeom>
          <a:noFill/>
          <a:ln w="9525">
            <a:noFill/>
            <a:miter lim="800000"/>
            <a:headEnd/>
            <a:tailEnd/>
          </a:ln>
        </p:spPr>
      </p:pic>
      <p:sp>
        <p:nvSpPr>
          <p:cNvPr id="8195" name="Text Box 3"/>
          <p:cNvSpPr txBox="1">
            <a:spLocks noChangeArrowheads="1"/>
          </p:cNvSpPr>
          <p:nvPr/>
        </p:nvSpPr>
        <p:spPr bwMode="auto">
          <a:xfrm>
            <a:off x="914400" y="60198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RỪNG NGẬP MẶN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1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HINH\RNG_S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00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endParaRPr lang="vi-VN" altLang="vi-VN" smtClean="0"/>
          </a:p>
        </p:txBody>
      </p:sp>
      <p:sp>
        <p:nvSpPr>
          <p:cNvPr id="7171" name="Rectangle 3"/>
          <p:cNvSpPr>
            <a:spLocks noGrp="1" noChangeArrowheads="1"/>
          </p:cNvSpPr>
          <p:nvPr>
            <p:ph type="subTitle" idx="1"/>
          </p:nvPr>
        </p:nvSpPr>
        <p:spPr/>
        <p:txBody>
          <a:bodyPr/>
          <a:lstStyle/>
          <a:p>
            <a:endParaRPr lang="vi-VN" altLang="vi-VN" smtClean="0"/>
          </a:p>
        </p:txBody>
      </p:sp>
      <p:pic>
        <p:nvPicPr>
          <p:cNvPr id="7172" name="Picture 4" descr="rung%20ngap%20ma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rung_ngap_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pan01-06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angio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51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991</Words>
  <Application>Microsoft Office PowerPoint</Application>
  <PresentationFormat>On-screen Show (4:3)</PresentationFormat>
  <Paragraphs>133</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MsThuy</cp:lastModifiedBy>
  <cp:revision>34</cp:revision>
  <dcterms:created xsi:type="dcterms:W3CDTF">2008-10-30T13:24:35Z</dcterms:created>
  <dcterms:modified xsi:type="dcterms:W3CDTF">2021-11-27T07:11:28Z</dcterms:modified>
</cp:coreProperties>
</file>